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61" r:id="rId3"/>
    <p:sldId id="257" r:id="rId4"/>
    <p:sldId id="262" r:id="rId5"/>
    <p:sldId id="259" r:id="rId6"/>
    <p:sldId id="356" r:id="rId7"/>
    <p:sldId id="361" r:id="rId8"/>
    <p:sldId id="372" r:id="rId9"/>
    <p:sldId id="408" r:id="rId10"/>
    <p:sldId id="398" r:id="rId11"/>
    <p:sldId id="409" r:id="rId12"/>
    <p:sldId id="399" r:id="rId13"/>
    <p:sldId id="400" r:id="rId14"/>
    <p:sldId id="401" r:id="rId15"/>
    <p:sldId id="402" r:id="rId16"/>
    <p:sldId id="410" r:id="rId17"/>
    <p:sldId id="411" r:id="rId18"/>
    <p:sldId id="412" r:id="rId19"/>
    <p:sldId id="403" r:id="rId20"/>
    <p:sldId id="405" r:id="rId21"/>
    <p:sldId id="406" r:id="rId22"/>
    <p:sldId id="407" r:id="rId23"/>
    <p:sldId id="378" r:id="rId24"/>
    <p:sldId id="40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359"/>
    <p:restoredTop sz="95934" autoAdjust="0"/>
  </p:normalViewPr>
  <p:slideViewPr>
    <p:cSldViewPr snapToGrid="0">
      <p:cViewPr varScale="1">
        <p:scale>
          <a:sx n="115" d="100"/>
          <a:sy n="115" d="100"/>
        </p:scale>
        <p:origin x="72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810D12-A772-4542-8039-11CDEF1C3C34}" type="datetimeFigureOut">
              <a:rPr lang="en-SG" smtClean="0"/>
              <a:t>1/4/24</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00CA88-33E4-43DB-A502-50B1C96ECE13}" type="slidenum">
              <a:rPr lang="en-SG" smtClean="0"/>
              <a:t>‹#›</a:t>
            </a:fld>
            <a:endParaRPr lang="en-SG"/>
          </a:p>
        </p:txBody>
      </p:sp>
    </p:spTree>
    <p:extLst>
      <p:ext uri="{BB962C8B-B14F-4D97-AF65-F5344CB8AC3E}">
        <p14:creationId xmlns:p14="http://schemas.microsoft.com/office/powerpoint/2010/main" val="1255113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SG" b="1" i="0" dirty="0">
                <a:solidFill>
                  <a:srgbClr val="0D0D0D"/>
                </a:solidFill>
                <a:effectLst/>
                <a:latin typeface="Söhne"/>
              </a:rPr>
              <a:t>𝑏 is not in column space of 𝐴</a:t>
            </a:r>
            <a:r>
              <a:rPr lang="en-SG" b="0" i="0" dirty="0">
                <a:solidFill>
                  <a:srgbClr val="0D0D0D"/>
                </a:solidFill>
                <a:effectLst/>
                <a:latin typeface="Söhne"/>
              </a:rPr>
              <a:t>: The column space of a matrix 𝐴 is the set of all possible vectors that can be obtained by taking linear combinations of its columns. If 𝑏 is not in the column space of 𝐴, it means that there is no set of coefficients (or weights) that you can assign to the columns of 𝐴 to get 𝑏. In other words, there is no solution to the equation 𝐴𝑥 = 𝑏.</a:t>
            </a:r>
          </a:p>
          <a:p>
            <a:pPr algn="l">
              <a:buFont typeface="+mj-lt"/>
              <a:buAutoNum type="arabicPeriod"/>
            </a:pPr>
            <a:r>
              <a:rPr lang="en-SG" b="1" i="0" dirty="0">
                <a:solidFill>
                  <a:srgbClr val="0D0D0D"/>
                </a:solidFill>
                <a:effectLst/>
                <a:latin typeface="Söhne"/>
              </a:rPr>
              <a:t>The rows of 𝐴 are dependent, but their corresponding 𝑏 values are not consistent</a:t>
            </a:r>
            <a:r>
              <a:rPr lang="en-SG" b="0" i="0" dirty="0">
                <a:solidFill>
                  <a:srgbClr val="0D0D0D"/>
                </a:solidFill>
                <a:effectLst/>
                <a:latin typeface="Söhne"/>
              </a:rPr>
              <a:t>: If the rows of matrix 𝐴 are linearly dependent, it means that one or more rows can be expressed as a linear combination of others. In such a case, for a system to have a solution, the equations represented by these rows must require the same combination to be true of 𝑏. If they don't, the system is inconsistent because the same linear relationship does not apply to 𝑏.</a:t>
            </a:r>
          </a:p>
          <a:p>
            <a:pPr algn="l">
              <a:buFont typeface="+mj-lt"/>
              <a:buAutoNum type="arabicPeriod"/>
            </a:pPr>
            <a:r>
              <a:rPr lang="en-SG" b="1" i="0" dirty="0">
                <a:solidFill>
                  <a:srgbClr val="0D0D0D"/>
                </a:solidFill>
                <a:effectLst/>
                <a:latin typeface="Söhne"/>
              </a:rPr>
              <a:t>Rank (𝐴) &lt; Rank (𝐴|𝑏)</a:t>
            </a:r>
            <a:r>
              <a:rPr lang="en-SG" b="0" i="0" dirty="0">
                <a:solidFill>
                  <a:srgbClr val="0D0D0D"/>
                </a:solidFill>
                <a:effectLst/>
                <a:latin typeface="Söhne"/>
              </a:rPr>
              <a:t>: The rank of a matrix 𝐴 is the dimension of the column space of 𝐴, or the maximum number of linearly independent columns of 𝐴. When you augment 𝐴 with 𝑏 (placing 𝑏 as an extra column to the right of 𝐴), you get a new matrix (𝐴|𝑏). If adding 𝑏 increases the rank, it means 𝑏 was outside of the column space of 𝐴, which implies that there are more independent conditions than variables to satisfy, leading to an inconsistent system.</a:t>
            </a:r>
          </a:p>
          <a:p>
            <a:endParaRPr lang="en-US" dirty="0"/>
          </a:p>
        </p:txBody>
      </p:sp>
      <p:sp>
        <p:nvSpPr>
          <p:cNvPr id="4" name="Slide Number Placeholder 3"/>
          <p:cNvSpPr>
            <a:spLocks noGrp="1"/>
          </p:cNvSpPr>
          <p:nvPr>
            <p:ph type="sldNum" sz="quarter" idx="5"/>
          </p:nvPr>
        </p:nvSpPr>
        <p:spPr/>
        <p:txBody>
          <a:bodyPr/>
          <a:lstStyle/>
          <a:p>
            <a:fld id="{B300CA88-33E4-43DB-A502-50B1C96ECE13}" type="slidenum">
              <a:rPr lang="en-SG" smtClean="0"/>
              <a:t>10</a:t>
            </a:fld>
            <a:endParaRPr lang="en-SG"/>
          </a:p>
        </p:txBody>
      </p:sp>
    </p:spTree>
    <p:extLst>
      <p:ext uri="{BB962C8B-B14F-4D97-AF65-F5344CB8AC3E}">
        <p14:creationId xmlns:p14="http://schemas.microsoft.com/office/powerpoint/2010/main" val="1507238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SG" sz="1800" b="1" i="0" dirty="0">
                <a:effectLst/>
                <a:latin typeface="Arial" panose="020B0604020202020204" pitchFamily="34" charset="0"/>
                <a:cs typeface="Arial" panose="020B0604020202020204" pitchFamily="34" charset="0"/>
              </a:rPr>
              <a:t>LU Decomposition: </a:t>
            </a:r>
            <a:r>
              <a:rPr lang="en-SG" sz="1800" b="0" i="0" dirty="0">
                <a:effectLst/>
                <a:latin typeface="Arial" panose="020B0604020202020204" pitchFamily="34" charset="0"/>
                <a:cs typeface="Arial" panose="020B0604020202020204" pitchFamily="34" charset="0"/>
              </a:rPr>
              <a:t>𝐴 = 𝐿𝐔</a:t>
            </a:r>
          </a:p>
          <a:p>
            <a:pPr lvl="1"/>
            <a:r>
              <a:rPr lang="en-SG" sz="1600" b="0" i="0" dirty="0">
                <a:effectLst/>
                <a:latin typeface="Arial" panose="020B0604020202020204" pitchFamily="34" charset="0"/>
                <a:cs typeface="Arial" panose="020B0604020202020204" pitchFamily="34" charset="0"/>
              </a:rPr>
              <a:t>Usually, it is for square matrices (but it can be generalized to rectangular matrices as well)</a:t>
            </a:r>
          </a:p>
          <a:p>
            <a:pPr lvl="1"/>
            <a:r>
              <a:rPr lang="en-SG" sz="1600" b="0" i="0" dirty="0">
                <a:effectLst/>
                <a:latin typeface="Arial" panose="020B0604020202020204" pitchFamily="34" charset="0"/>
                <a:cs typeface="Arial" panose="020B0604020202020204" pitchFamily="34" charset="0"/>
              </a:rPr>
              <a:t>Solving square systems of linear equations, inverting matrices, and calculating the determinant of square matrices.</a:t>
            </a:r>
          </a:p>
          <a:p>
            <a:r>
              <a:rPr lang="en-SG" sz="1800" b="1" i="0" dirty="0">
                <a:effectLst/>
                <a:latin typeface="Arial" panose="020B0604020202020204" pitchFamily="34" charset="0"/>
                <a:cs typeface="Arial" panose="020B0604020202020204" pitchFamily="34" charset="0"/>
              </a:rPr>
              <a:t>QR Decomposition: </a:t>
            </a:r>
            <a:r>
              <a:rPr lang="en-SG" sz="1800" b="0" i="0" dirty="0">
                <a:effectLst/>
                <a:latin typeface="Arial" panose="020B0604020202020204" pitchFamily="34" charset="0"/>
                <a:cs typeface="Arial" panose="020B0604020202020204" pitchFamily="34" charset="0"/>
              </a:rPr>
              <a:t>𝐴 = 𝐐𝐑.</a:t>
            </a:r>
          </a:p>
          <a:p>
            <a:pPr lvl="1"/>
            <a:r>
              <a:rPr lang="en-SG" sz="1600" b="0" i="0" dirty="0">
                <a:effectLst/>
                <a:latin typeface="Arial" panose="020B0604020202020204" pitchFamily="34" charset="0"/>
                <a:cs typeface="Arial" panose="020B0604020202020204" pitchFamily="34" charset="0"/>
              </a:rPr>
              <a:t>QR decomposition It can be applied to both square and rectangular matrices.</a:t>
            </a:r>
          </a:p>
          <a:p>
            <a:pPr lvl="1"/>
            <a:r>
              <a:rPr lang="en-SG" sz="1600" b="0" i="0" dirty="0">
                <a:effectLst/>
                <a:latin typeface="Arial" panose="020B0604020202020204" pitchFamily="34" charset="0"/>
                <a:cs typeface="Arial" panose="020B0604020202020204" pitchFamily="34" charset="0"/>
              </a:rPr>
              <a:t>Solving least squares problems, eigenvalue problems</a:t>
            </a:r>
          </a:p>
          <a:p>
            <a:pPr algn="l"/>
            <a:r>
              <a:rPr lang="en-SG" sz="1800" b="1" i="0" dirty="0">
                <a:effectLst/>
                <a:latin typeface="Arial" panose="020B0604020202020204" pitchFamily="34" charset="0"/>
                <a:cs typeface="Arial" panose="020B0604020202020204" pitchFamily="34" charset="0"/>
              </a:rPr>
              <a:t>Differences:</a:t>
            </a:r>
            <a:endParaRPr lang="en-SG" sz="1800" b="0" i="0" dirty="0">
              <a:effectLst/>
              <a:latin typeface="Arial" panose="020B0604020202020204" pitchFamily="34" charset="0"/>
              <a:cs typeface="Arial" panose="020B0604020202020204" pitchFamily="34" charset="0"/>
            </a:endParaRPr>
          </a:p>
          <a:p>
            <a:pPr marL="742950" lvl="1" indent="-285750">
              <a:buFont typeface="+mj-lt"/>
              <a:buAutoNum type="arabicPeriod"/>
            </a:pPr>
            <a:r>
              <a:rPr lang="en-SG" sz="1400" b="0" i="0" dirty="0">
                <a:effectLst/>
                <a:latin typeface="Arial" panose="020B0604020202020204" pitchFamily="34" charset="0"/>
                <a:cs typeface="Arial" panose="020B0604020202020204" pitchFamily="34" charset="0"/>
              </a:rPr>
              <a:t>LU is typically used for square matrices and for systems where an exact solution exists.</a:t>
            </a:r>
          </a:p>
          <a:p>
            <a:pPr marL="742950" lvl="1" indent="-285750">
              <a:buFont typeface="+mj-lt"/>
              <a:buAutoNum type="arabicPeriod"/>
            </a:pPr>
            <a:r>
              <a:rPr lang="en-SG" sz="1400" b="0" i="0" dirty="0">
                <a:effectLst/>
                <a:latin typeface="Arial" panose="020B0604020202020204" pitchFamily="34" charset="0"/>
                <a:cs typeface="Arial" panose="020B0604020202020204" pitchFamily="34" charset="0"/>
              </a:rPr>
              <a:t>QR can be used for any matrix size and is particularly useful for over-determined systems where no exact solution exists.</a:t>
            </a:r>
            <a:endParaRPr lang="en-SG" sz="1400" dirty="0">
              <a:latin typeface="Arial" panose="020B0604020202020204" pitchFamily="34" charset="0"/>
              <a:cs typeface="Arial" panose="020B0604020202020204" pitchFamily="34" charset="0"/>
            </a:endParaRPr>
          </a:p>
          <a:p>
            <a:pPr marL="742950" lvl="1" indent="-285750">
              <a:buFont typeface="+mj-lt"/>
              <a:buAutoNum type="arabicPeriod"/>
            </a:pPr>
            <a:r>
              <a:rPr lang="en-SG" sz="1400" b="0" i="0" dirty="0">
                <a:effectLst/>
                <a:latin typeface="Arial" panose="020B0604020202020204" pitchFamily="34" charset="0"/>
                <a:cs typeface="Arial" panose="020B0604020202020204" pitchFamily="34" charset="0"/>
              </a:rPr>
              <a:t>LU may require row interchanges (pivoting) for numerical stability.</a:t>
            </a:r>
          </a:p>
          <a:p>
            <a:pPr marL="742950" lvl="1" indent="-285750">
              <a:buFont typeface="+mj-lt"/>
              <a:buAutoNum type="arabicPeriod"/>
            </a:pPr>
            <a:r>
              <a:rPr lang="en-SG" sz="1400" b="0" i="0" dirty="0">
                <a:effectLst/>
                <a:latin typeface="Arial" panose="020B0604020202020204" pitchFamily="34" charset="0"/>
                <a:cs typeface="Arial" panose="020B0604020202020204" pitchFamily="34" charset="0"/>
              </a:rPr>
              <a:t>QR is inherently more stable due to the use of orthogonal matrices.</a:t>
            </a:r>
          </a:p>
          <a:p>
            <a:pPr marL="742950" lvl="1" indent="-285750">
              <a:buFont typeface="+mj-lt"/>
              <a:buAutoNum type="arabicPeriod"/>
            </a:pPr>
            <a:r>
              <a:rPr lang="en-SG" sz="1400" b="0" i="0" dirty="0">
                <a:effectLst/>
                <a:latin typeface="Arial" panose="020B0604020202020204" pitchFamily="34" charset="0"/>
                <a:cs typeface="Arial" panose="020B0604020202020204" pitchFamily="34" charset="0"/>
              </a:rPr>
              <a:t>LU is often used for systems where pivoting is not a significant issue and for direct methods of matrix inversion and determinant computation</a:t>
            </a:r>
          </a:p>
          <a:p>
            <a:pPr marL="742950" lvl="1" indent="-285750">
              <a:buFont typeface="+mj-lt"/>
              <a:buAutoNum type="arabicPeriod"/>
            </a:pPr>
            <a:r>
              <a:rPr lang="en-SG" sz="1400" b="0" i="0" dirty="0">
                <a:effectLst/>
                <a:latin typeface="Arial" panose="020B0604020202020204" pitchFamily="34" charset="0"/>
                <a:cs typeface="Arial" panose="020B0604020202020204" pitchFamily="34" charset="0"/>
              </a:rPr>
              <a:t>QR is </a:t>
            </a:r>
            <a:r>
              <a:rPr lang="en-SG" sz="1400" b="0" i="0" dirty="0" err="1">
                <a:effectLst/>
                <a:latin typeface="Arial" panose="020B0604020202020204" pitchFamily="34" charset="0"/>
                <a:cs typeface="Arial" panose="020B0604020202020204" pitchFamily="34" charset="0"/>
              </a:rPr>
              <a:t>favored</a:t>
            </a:r>
            <a:r>
              <a:rPr lang="en-SG" sz="1400" b="0" i="0" dirty="0">
                <a:effectLst/>
                <a:latin typeface="Arial" panose="020B0604020202020204" pitchFamily="34" charset="0"/>
                <a:cs typeface="Arial" panose="020B0604020202020204" pitchFamily="34" charset="0"/>
              </a:rPr>
              <a:t> for solutions with least squares and is used in iterative algorithms to find eigenvalues.</a:t>
            </a:r>
          </a:p>
          <a:p>
            <a:pPr marL="742950" lvl="1" indent="-285750">
              <a:buFont typeface="+mj-lt"/>
              <a:buAutoNum type="arabicPeriod"/>
            </a:pPr>
            <a:r>
              <a:rPr lang="en-SG" sz="1400" b="0" i="0" dirty="0">
                <a:effectLst/>
                <a:latin typeface="Arial" panose="020B0604020202020204" pitchFamily="34" charset="0"/>
                <a:cs typeface="Arial" panose="020B0604020202020204" pitchFamily="34" charset="0"/>
              </a:rPr>
              <a:t>The complexity of LU is generally lower than that of QR, making LU faster for direct-solve applications.</a:t>
            </a:r>
          </a:p>
          <a:p>
            <a:pPr marL="742950" lvl="1" indent="-285750">
              <a:buFont typeface="+mj-lt"/>
              <a:buAutoNum type="arabicPeriod"/>
            </a:pPr>
            <a:r>
              <a:rPr lang="en-SG" sz="1400" b="0" i="0" dirty="0">
                <a:effectLst/>
                <a:latin typeface="Arial" panose="020B0604020202020204" pitchFamily="34" charset="0"/>
                <a:cs typeface="Arial" panose="020B0604020202020204" pitchFamily="34" charset="0"/>
              </a:rPr>
              <a:t>QR, while more computationally intensive, provides more robustness for problems that are sensitive to numerical errors.</a:t>
            </a:r>
          </a:p>
          <a:p>
            <a:pPr algn="l"/>
            <a:r>
              <a:rPr lang="en-SG" sz="1800" b="0" i="0" dirty="0">
                <a:effectLst/>
                <a:latin typeface="Arial" panose="020B0604020202020204" pitchFamily="34" charset="0"/>
                <a:cs typeface="Arial" panose="020B0604020202020204" pitchFamily="34" charset="0"/>
              </a:rPr>
              <a:t>LU is typically faster and used for systems that are well-conditioned and square, while QR is more robust and versatile, especially for least squares problems and eigenvalue computations.</a:t>
            </a:r>
          </a:p>
          <a:p>
            <a:endParaRPr lang="en-US" dirty="0"/>
          </a:p>
        </p:txBody>
      </p:sp>
      <p:sp>
        <p:nvSpPr>
          <p:cNvPr id="4" name="Slide Number Placeholder 3"/>
          <p:cNvSpPr>
            <a:spLocks noGrp="1"/>
          </p:cNvSpPr>
          <p:nvPr>
            <p:ph type="sldNum" sz="quarter" idx="5"/>
          </p:nvPr>
        </p:nvSpPr>
        <p:spPr/>
        <p:txBody>
          <a:bodyPr/>
          <a:lstStyle/>
          <a:p>
            <a:fld id="{B300CA88-33E4-43DB-A502-50B1C96ECE13}" type="slidenum">
              <a:rPr lang="en-SG" smtClean="0"/>
              <a:t>24</a:t>
            </a:fld>
            <a:endParaRPr lang="en-SG"/>
          </a:p>
        </p:txBody>
      </p:sp>
    </p:spTree>
    <p:extLst>
      <p:ext uri="{BB962C8B-B14F-4D97-AF65-F5344CB8AC3E}">
        <p14:creationId xmlns:p14="http://schemas.microsoft.com/office/powerpoint/2010/main" val="2874992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D1C53-68D7-4C9C-8132-370A62724D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E0F3E9AD-8D9F-42D8-9872-76818A4B90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15EB3DE1-B470-4FE8-99BA-CEE36D3AA2F9}"/>
              </a:ext>
            </a:extLst>
          </p:cNvPr>
          <p:cNvSpPr>
            <a:spLocks noGrp="1"/>
          </p:cNvSpPr>
          <p:nvPr>
            <p:ph type="dt" sz="half" idx="10"/>
          </p:nvPr>
        </p:nvSpPr>
        <p:spPr/>
        <p:txBody>
          <a:bodyPr/>
          <a:lstStyle/>
          <a:p>
            <a:fld id="{6C4C7982-7F12-4D4B-86BB-17BE2A16813B}" type="datetime1">
              <a:rPr lang="en-SG" smtClean="0"/>
              <a:t>1/4/24</a:t>
            </a:fld>
            <a:endParaRPr lang="en-SG"/>
          </a:p>
        </p:txBody>
      </p:sp>
      <p:sp>
        <p:nvSpPr>
          <p:cNvPr id="5" name="Footer Placeholder 4">
            <a:extLst>
              <a:ext uri="{FF2B5EF4-FFF2-40B4-BE49-F238E27FC236}">
                <a16:creationId xmlns:a16="http://schemas.microsoft.com/office/drawing/2014/main" id="{49B4BB05-3805-4C46-A41C-197E25C96BAD}"/>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14E1AB8-8D71-4C3E-843B-02FD3EF79954}"/>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84050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9826C-5EC2-4F37-87C6-B31CBE2EC0B6}"/>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FA256EF3-6963-4F5D-A650-E91C84C27F8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10462FE6-CE7F-4FDB-8043-A2F912B442F8}"/>
              </a:ext>
            </a:extLst>
          </p:cNvPr>
          <p:cNvSpPr>
            <a:spLocks noGrp="1"/>
          </p:cNvSpPr>
          <p:nvPr>
            <p:ph type="dt" sz="half" idx="10"/>
          </p:nvPr>
        </p:nvSpPr>
        <p:spPr/>
        <p:txBody>
          <a:bodyPr/>
          <a:lstStyle/>
          <a:p>
            <a:fld id="{CC1F859D-ABC8-4302-A60B-20ED4021FCEA}" type="datetime1">
              <a:rPr lang="en-SG" smtClean="0"/>
              <a:t>1/4/24</a:t>
            </a:fld>
            <a:endParaRPr lang="en-SG"/>
          </a:p>
        </p:txBody>
      </p:sp>
      <p:sp>
        <p:nvSpPr>
          <p:cNvPr id="5" name="Footer Placeholder 4">
            <a:extLst>
              <a:ext uri="{FF2B5EF4-FFF2-40B4-BE49-F238E27FC236}">
                <a16:creationId xmlns:a16="http://schemas.microsoft.com/office/drawing/2014/main" id="{EE83B786-E283-4650-9415-23DCE15C4362}"/>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E561D804-AFE1-4719-A042-9C0DEF6B2112}"/>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31693408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7F036E-99EB-4EFE-9B84-6C4E5D55331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D2D09969-8BEF-4998-876A-A2E3E8EA29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4CC8CC24-989A-47B7-AC3C-24C0FD0E6F5E}"/>
              </a:ext>
            </a:extLst>
          </p:cNvPr>
          <p:cNvSpPr>
            <a:spLocks noGrp="1"/>
          </p:cNvSpPr>
          <p:nvPr>
            <p:ph type="dt" sz="half" idx="10"/>
          </p:nvPr>
        </p:nvSpPr>
        <p:spPr/>
        <p:txBody>
          <a:bodyPr/>
          <a:lstStyle/>
          <a:p>
            <a:fld id="{FD5FB542-7E19-4227-A638-A6B71F764858}" type="datetime1">
              <a:rPr lang="en-SG" smtClean="0"/>
              <a:t>1/4/24</a:t>
            </a:fld>
            <a:endParaRPr lang="en-SG"/>
          </a:p>
        </p:txBody>
      </p:sp>
      <p:sp>
        <p:nvSpPr>
          <p:cNvPr id="5" name="Footer Placeholder 4">
            <a:extLst>
              <a:ext uri="{FF2B5EF4-FFF2-40B4-BE49-F238E27FC236}">
                <a16:creationId xmlns:a16="http://schemas.microsoft.com/office/drawing/2014/main" id="{E1A8AAAA-2231-4AFA-A39D-DD6D44470395}"/>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76EF2B49-31AD-4800-9D36-35FC661B807E}"/>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1996962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D4339-01D2-4970-960B-FF68DBDCFFD3}"/>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3D42727A-61E4-4F3B-8397-3B9E8EB69E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3ED39A1C-B4A9-42BC-A399-2AF14977BB1D}"/>
              </a:ext>
            </a:extLst>
          </p:cNvPr>
          <p:cNvSpPr>
            <a:spLocks noGrp="1"/>
          </p:cNvSpPr>
          <p:nvPr>
            <p:ph type="dt" sz="half" idx="10"/>
          </p:nvPr>
        </p:nvSpPr>
        <p:spPr/>
        <p:txBody>
          <a:bodyPr/>
          <a:lstStyle/>
          <a:p>
            <a:fld id="{7DD706CB-6404-4234-A0E5-94F71F54C767}" type="datetime1">
              <a:rPr lang="en-SG" smtClean="0"/>
              <a:t>1/4/24</a:t>
            </a:fld>
            <a:endParaRPr lang="en-SG"/>
          </a:p>
        </p:txBody>
      </p:sp>
      <p:sp>
        <p:nvSpPr>
          <p:cNvPr id="5" name="Footer Placeholder 4">
            <a:extLst>
              <a:ext uri="{FF2B5EF4-FFF2-40B4-BE49-F238E27FC236}">
                <a16:creationId xmlns:a16="http://schemas.microsoft.com/office/drawing/2014/main" id="{CA10CD33-C239-46EF-A903-C806FE1F989A}"/>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4538A1BA-20A1-4525-AB58-7D1522765DA5}"/>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4189139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C9C05-D3B3-4814-8EAB-A4177FF2F5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41178F9C-3FDF-4A23-9948-EEDDBB52E0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3764895-068B-41DB-AA1C-EAD62C413B43}"/>
              </a:ext>
            </a:extLst>
          </p:cNvPr>
          <p:cNvSpPr>
            <a:spLocks noGrp="1"/>
          </p:cNvSpPr>
          <p:nvPr>
            <p:ph type="dt" sz="half" idx="10"/>
          </p:nvPr>
        </p:nvSpPr>
        <p:spPr/>
        <p:txBody>
          <a:bodyPr/>
          <a:lstStyle/>
          <a:p>
            <a:fld id="{633318B1-73CA-4C9A-93C9-8A140033677B}" type="datetime1">
              <a:rPr lang="en-SG" smtClean="0"/>
              <a:t>1/4/24</a:t>
            </a:fld>
            <a:endParaRPr lang="en-SG"/>
          </a:p>
        </p:txBody>
      </p:sp>
      <p:sp>
        <p:nvSpPr>
          <p:cNvPr id="5" name="Footer Placeholder 4">
            <a:extLst>
              <a:ext uri="{FF2B5EF4-FFF2-40B4-BE49-F238E27FC236}">
                <a16:creationId xmlns:a16="http://schemas.microsoft.com/office/drawing/2014/main" id="{6047139F-20D7-45C2-8951-0FC247CCE745}"/>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8F84B34A-AD38-4B90-A6C7-97DAA64C9951}"/>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4034520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68E91-1156-461B-A513-E5D09DBCA231}"/>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99267A4A-D348-4B2D-956A-0E1E5C97C2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C3F324E9-CEC3-4559-9222-E43047C250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AE121D3E-BA56-4155-8820-34BF603A2748}"/>
              </a:ext>
            </a:extLst>
          </p:cNvPr>
          <p:cNvSpPr>
            <a:spLocks noGrp="1"/>
          </p:cNvSpPr>
          <p:nvPr>
            <p:ph type="dt" sz="half" idx="10"/>
          </p:nvPr>
        </p:nvSpPr>
        <p:spPr/>
        <p:txBody>
          <a:bodyPr/>
          <a:lstStyle/>
          <a:p>
            <a:fld id="{02846A81-E37C-49AE-B34D-7F7D1745FAB6}" type="datetime1">
              <a:rPr lang="en-SG" smtClean="0"/>
              <a:t>1/4/24</a:t>
            </a:fld>
            <a:endParaRPr lang="en-SG"/>
          </a:p>
        </p:txBody>
      </p:sp>
      <p:sp>
        <p:nvSpPr>
          <p:cNvPr id="6" name="Footer Placeholder 5">
            <a:extLst>
              <a:ext uri="{FF2B5EF4-FFF2-40B4-BE49-F238E27FC236}">
                <a16:creationId xmlns:a16="http://schemas.microsoft.com/office/drawing/2014/main" id="{906A3228-3129-4BA8-9E6A-A4CB4EE28A99}"/>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2128ECF4-C090-4E35-9D5C-47FD05312A68}"/>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1920555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65463-F7B8-4D89-ACF8-6C766160DB2A}"/>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1227B251-8B97-41C5-9344-7E7A5523E8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314E0E-3E71-4F96-B068-2CB1B7B41D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238F4402-2EA3-4DF1-90B1-735769387F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5EB7DF-6EB7-447F-8616-AF0CA5A409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D36170A7-EC0D-43CC-A105-D0528FC8B234}"/>
              </a:ext>
            </a:extLst>
          </p:cNvPr>
          <p:cNvSpPr>
            <a:spLocks noGrp="1"/>
          </p:cNvSpPr>
          <p:nvPr>
            <p:ph type="dt" sz="half" idx="10"/>
          </p:nvPr>
        </p:nvSpPr>
        <p:spPr/>
        <p:txBody>
          <a:bodyPr/>
          <a:lstStyle/>
          <a:p>
            <a:fld id="{E7EB6A13-22D2-42B7-8AB4-FB09940B5376}" type="datetime1">
              <a:rPr lang="en-SG" smtClean="0"/>
              <a:t>1/4/24</a:t>
            </a:fld>
            <a:endParaRPr lang="en-SG"/>
          </a:p>
        </p:txBody>
      </p:sp>
      <p:sp>
        <p:nvSpPr>
          <p:cNvPr id="8" name="Footer Placeholder 7">
            <a:extLst>
              <a:ext uri="{FF2B5EF4-FFF2-40B4-BE49-F238E27FC236}">
                <a16:creationId xmlns:a16="http://schemas.microsoft.com/office/drawing/2014/main" id="{7C2F1882-477E-43DB-9822-B4E397E768FA}"/>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302B7892-E4CE-4EAB-A407-69E3C2DE8EA9}"/>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1781984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313FA-2D93-4950-A8E0-518ACDA5B6BD}"/>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DA4587BD-4DBB-4D77-859A-536FA91A03EC}"/>
              </a:ext>
            </a:extLst>
          </p:cNvPr>
          <p:cNvSpPr>
            <a:spLocks noGrp="1"/>
          </p:cNvSpPr>
          <p:nvPr>
            <p:ph type="dt" sz="half" idx="10"/>
          </p:nvPr>
        </p:nvSpPr>
        <p:spPr/>
        <p:txBody>
          <a:bodyPr/>
          <a:lstStyle/>
          <a:p>
            <a:fld id="{2771CC04-D075-45A0-9245-190C2173326B}" type="datetime1">
              <a:rPr lang="en-SG" smtClean="0"/>
              <a:t>1/4/24</a:t>
            </a:fld>
            <a:endParaRPr lang="en-SG"/>
          </a:p>
        </p:txBody>
      </p:sp>
      <p:sp>
        <p:nvSpPr>
          <p:cNvPr id="4" name="Footer Placeholder 3">
            <a:extLst>
              <a:ext uri="{FF2B5EF4-FFF2-40B4-BE49-F238E27FC236}">
                <a16:creationId xmlns:a16="http://schemas.microsoft.com/office/drawing/2014/main" id="{CBD17BFA-087A-49A2-A87B-EBF1C96500E5}"/>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4ADE8893-2A04-4D30-8DDD-A13E4BD98ED9}"/>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936716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90D283-E371-4F29-8957-9F0F06454AE1}"/>
              </a:ext>
            </a:extLst>
          </p:cNvPr>
          <p:cNvSpPr>
            <a:spLocks noGrp="1"/>
          </p:cNvSpPr>
          <p:nvPr>
            <p:ph type="dt" sz="half" idx="10"/>
          </p:nvPr>
        </p:nvSpPr>
        <p:spPr/>
        <p:txBody>
          <a:bodyPr/>
          <a:lstStyle/>
          <a:p>
            <a:fld id="{F2950903-38B1-4AE7-8C7F-658E0CF7792B}" type="datetime1">
              <a:rPr lang="en-SG" smtClean="0"/>
              <a:t>1/4/24</a:t>
            </a:fld>
            <a:endParaRPr lang="en-SG"/>
          </a:p>
        </p:txBody>
      </p:sp>
      <p:sp>
        <p:nvSpPr>
          <p:cNvPr id="3" name="Footer Placeholder 2">
            <a:extLst>
              <a:ext uri="{FF2B5EF4-FFF2-40B4-BE49-F238E27FC236}">
                <a16:creationId xmlns:a16="http://schemas.microsoft.com/office/drawing/2014/main" id="{A1438E93-1192-46EF-9FE8-B48E9764F8CA}"/>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1DB01F64-F58B-463E-9309-93A61C50537B}"/>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2597054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79E4E-50D1-4475-80F5-A21FD2C488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2F7B8639-7F37-4CE6-ADFC-87ADFF4B01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7D9223E9-824C-4FE0-AF78-A7C4C1BAE4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67CEED-CA12-445F-AD4A-0683256EA4E7}"/>
              </a:ext>
            </a:extLst>
          </p:cNvPr>
          <p:cNvSpPr>
            <a:spLocks noGrp="1"/>
          </p:cNvSpPr>
          <p:nvPr>
            <p:ph type="dt" sz="half" idx="10"/>
          </p:nvPr>
        </p:nvSpPr>
        <p:spPr/>
        <p:txBody>
          <a:bodyPr/>
          <a:lstStyle/>
          <a:p>
            <a:fld id="{C8FDE4FB-EE3C-4482-8AC1-A8749B9123CA}" type="datetime1">
              <a:rPr lang="en-SG" smtClean="0"/>
              <a:t>1/4/24</a:t>
            </a:fld>
            <a:endParaRPr lang="en-SG"/>
          </a:p>
        </p:txBody>
      </p:sp>
      <p:sp>
        <p:nvSpPr>
          <p:cNvPr id="6" name="Footer Placeholder 5">
            <a:extLst>
              <a:ext uri="{FF2B5EF4-FFF2-40B4-BE49-F238E27FC236}">
                <a16:creationId xmlns:a16="http://schemas.microsoft.com/office/drawing/2014/main" id="{D1B98495-798B-4AEE-9FCE-CDB4BC7D800F}"/>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E60D3AEE-836C-4B51-979B-898FB0F7EFE6}"/>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2668283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1B763-E149-48F2-AC78-8C3674E3C9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49A8B6DF-AD4D-4CB1-9FF0-DAFB008A3E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51732367-3014-4555-A602-C3321770D6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2FA211-D186-40EF-83CB-36603CF8B2FF}"/>
              </a:ext>
            </a:extLst>
          </p:cNvPr>
          <p:cNvSpPr>
            <a:spLocks noGrp="1"/>
          </p:cNvSpPr>
          <p:nvPr>
            <p:ph type="dt" sz="half" idx="10"/>
          </p:nvPr>
        </p:nvSpPr>
        <p:spPr/>
        <p:txBody>
          <a:bodyPr/>
          <a:lstStyle/>
          <a:p>
            <a:fld id="{FE19B0F8-2441-4BF6-89FE-7018F6C1E68E}" type="datetime1">
              <a:rPr lang="en-SG" smtClean="0"/>
              <a:t>1/4/24</a:t>
            </a:fld>
            <a:endParaRPr lang="en-SG"/>
          </a:p>
        </p:txBody>
      </p:sp>
      <p:sp>
        <p:nvSpPr>
          <p:cNvPr id="6" name="Footer Placeholder 5">
            <a:extLst>
              <a:ext uri="{FF2B5EF4-FFF2-40B4-BE49-F238E27FC236}">
                <a16:creationId xmlns:a16="http://schemas.microsoft.com/office/drawing/2014/main" id="{CC6D7C73-490E-4100-B852-4471AACBC4E6}"/>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C4E63739-B6CB-44BD-B1C2-55E5D3D96D19}"/>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2413622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16CA42-C26F-461C-84CB-FBA0E1649F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DEF19985-D4AD-4839-88C3-AC587F0FC3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D1077648-70AB-4C73-B41E-2B6D3CD34B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6A8476-95F7-4259-849D-775B394B50FC}" type="datetime1">
              <a:rPr lang="en-SG" smtClean="0"/>
              <a:t>1/4/24</a:t>
            </a:fld>
            <a:endParaRPr lang="en-SG"/>
          </a:p>
        </p:txBody>
      </p:sp>
      <p:sp>
        <p:nvSpPr>
          <p:cNvPr id="5" name="Footer Placeholder 4">
            <a:extLst>
              <a:ext uri="{FF2B5EF4-FFF2-40B4-BE49-F238E27FC236}">
                <a16:creationId xmlns:a16="http://schemas.microsoft.com/office/drawing/2014/main" id="{68199230-2D0A-40DA-AEF0-285678B7CF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46069BA1-0122-40EF-847D-1617ED3448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3F1077-7B91-4D11-8473-7F9D495CD0E2}" type="slidenum">
              <a:rPr lang="en-SG" smtClean="0"/>
              <a:t>‹#›</a:t>
            </a:fld>
            <a:endParaRPr lang="en-SG"/>
          </a:p>
        </p:txBody>
      </p:sp>
    </p:spTree>
    <p:extLst>
      <p:ext uri="{BB962C8B-B14F-4D97-AF65-F5344CB8AC3E}">
        <p14:creationId xmlns:p14="http://schemas.microsoft.com/office/powerpoint/2010/main" val="11296716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6.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18" Type="http://schemas.openxmlformats.org/officeDocument/2006/relationships/image" Target="../media/image35.png"/><Relationship Id="rId26" Type="http://schemas.openxmlformats.org/officeDocument/2006/relationships/image" Target="../media/image39.png"/><Relationship Id="rId3" Type="http://schemas.openxmlformats.org/officeDocument/2006/relationships/image" Target="../media/image20.png"/><Relationship Id="rId21" Type="http://schemas.openxmlformats.org/officeDocument/2006/relationships/image" Target="../media/image30.png"/><Relationship Id="rId7" Type="http://schemas.openxmlformats.org/officeDocument/2006/relationships/image" Target="../media/image24.png"/><Relationship Id="rId17" Type="http://schemas.openxmlformats.org/officeDocument/2006/relationships/image" Target="../media/image34.png"/><Relationship Id="rId25" Type="http://schemas.openxmlformats.org/officeDocument/2006/relationships/image" Target="../media/image38.png"/><Relationship Id="rId2" Type="http://schemas.openxmlformats.org/officeDocument/2006/relationships/image" Target="../media/image19.png"/><Relationship Id="rId16" Type="http://schemas.openxmlformats.org/officeDocument/2006/relationships/image" Target="../media/image33.png"/><Relationship Id="rId20"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24" Type="http://schemas.openxmlformats.org/officeDocument/2006/relationships/image" Target="../media/image37.png"/><Relationship Id="rId5" Type="http://schemas.openxmlformats.org/officeDocument/2006/relationships/image" Target="../media/image22.png"/><Relationship Id="rId23" Type="http://schemas.openxmlformats.org/officeDocument/2006/relationships/image" Target="../media/image32.png"/><Relationship Id="rId10" Type="http://schemas.openxmlformats.org/officeDocument/2006/relationships/image" Target="../media/image27.png"/><Relationship Id="rId19" Type="http://schemas.openxmlformats.org/officeDocument/2006/relationships/image" Target="../media/image36.png"/><Relationship Id="rId4" Type="http://schemas.openxmlformats.org/officeDocument/2006/relationships/image" Target="../media/image21.png"/><Relationship Id="rId9" Type="http://schemas.openxmlformats.org/officeDocument/2006/relationships/image" Target="../media/image26.png"/><Relationship Id="rId22" Type="http://schemas.openxmlformats.org/officeDocument/2006/relationships/image" Target="../media/image31.png"/><Relationship Id="rId27" Type="http://schemas.openxmlformats.org/officeDocument/2006/relationships/image" Target="../media/image40.png"/></Relationships>
</file>

<file path=ppt/slides/_rels/slide1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192.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230.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hyperlink" Target="https://www.youtube.com/channel/UCBzG5jg3huxiPkCt-Serrjw"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youtube.com/@linearalgebra1884/playlists?view=50&amp;sort=dd&amp;shelf_id=2"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7"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45C87-7158-430B-BA27-52FE5086DCB4}"/>
              </a:ext>
            </a:extLst>
          </p:cNvPr>
          <p:cNvSpPr>
            <a:spLocks noGrp="1"/>
          </p:cNvSpPr>
          <p:nvPr>
            <p:ph type="ctrTitle"/>
          </p:nvPr>
        </p:nvSpPr>
        <p:spPr/>
        <p:txBody>
          <a:bodyPr/>
          <a:lstStyle/>
          <a:p>
            <a:r>
              <a:rPr lang="en-US" dirty="0"/>
              <a:t>SC1004 Part 2</a:t>
            </a:r>
            <a:br>
              <a:rPr lang="en-US"/>
            </a:br>
            <a:endParaRPr lang="en-SG" dirty="0"/>
          </a:p>
        </p:txBody>
      </p:sp>
      <p:sp>
        <p:nvSpPr>
          <p:cNvPr id="3" name="Subtitle 2">
            <a:extLst>
              <a:ext uri="{FF2B5EF4-FFF2-40B4-BE49-F238E27FC236}">
                <a16:creationId xmlns:a16="http://schemas.microsoft.com/office/drawing/2014/main" id="{686603F9-F295-4904-AC65-509B11DE46F3}"/>
              </a:ext>
            </a:extLst>
          </p:cNvPr>
          <p:cNvSpPr>
            <a:spLocks noGrp="1"/>
          </p:cNvSpPr>
          <p:nvPr>
            <p:ph type="subTitle" idx="1"/>
          </p:nvPr>
        </p:nvSpPr>
        <p:spPr/>
        <p:txBody>
          <a:bodyPr>
            <a:normAutofit lnSpcReduction="10000"/>
          </a:bodyPr>
          <a:lstStyle/>
          <a:p>
            <a:r>
              <a:rPr lang="en-US" dirty="0"/>
              <a:t>Lectured by Prof Guan </a:t>
            </a:r>
            <a:r>
              <a:rPr lang="en-US" dirty="0" err="1"/>
              <a:t>Cuntai</a:t>
            </a:r>
            <a:endParaRPr lang="en-US" dirty="0"/>
          </a:p>
          <a:p>
            <a:r>
              <a:rPr lang="en-US"/>
              <a:t>(teaching </a:t>
            </a:r>
            <a:r>
              <a:rPr lang="en-US" dirty="0"/>
              <a:t>materials by Prof </a:t>
            </a:r>
            <a:r>
              <a:rPr lang="en-US" dirty="0" err="1"/>
              <a:t>Chng</a:t>
            </a:r>
            <a:r>
              <a:rPr lang="en-US" dirty="0"/>
              <a:t> </a:t>
            </a:r>
            <a:r>
              <a:rPr lang="en-US" dirty="0" err="1"/>
              <a:t>Eng</a:t>
            </a:r>
            <a:r>
              <a:rPr lang="en-US" dirty="0"/>
              <a:t> </a:t>
            </a:r>
            <a:r>
              <a:rPr lang="en-US" dirty="0" err="1"/>
              <a:t>Siong</a:t>
            </a:r>
            <a:r>
              <a:rPr lang="en-US" dirty="0"/>
              <a:t>)</a:t>
            </a:r>
          </a:p>
          <a:p>
            <a:endParaRPr lang="en-US" dirty="0"/>
          </a:p>
          <a:p>
            <a:r>
              <a:rPr lang="en-US" dirty="0"/>
              <a:t>Email: </a:t>
            </a:r>
            <a:r>
              <a:rPr lang="en-US" dirty="0" err="1"/>
              <a:t>ctguan@ntu.edu.sg</a:t>
            </a:r>
            <a:endParaRPr lang="en-US" dirty="0"/>
          </a:p>
          <a:p>
            <a:endParaRPr lang="en-US" dirty="0"/>
          </a:p>
        </p:txBody>
      </p:sp>
      <p:sp>
        <p:nvSpPr>
          <p:cNvPr id="4" name="Slide Number Placeholder 3">
            <a:extLst>
              <a:ext uri="{FF2B5EF4-FFF2-40B4-BE49-F238E27FC236}">
                <a16:creationId xmlns:a16="http://schemas.microsoft.com/office/drawing/2014/main" id="{16FB8558-348E-4927-B4AF-F259309D0841}"/>
              </a:ext>
            </a:extLst>
          </p:cNvPr>
          <p:cNvSpPr>
            <a:spLocks noGrp="1"/>
          </p:cNvSpPr>
          <p:nvPr>
            <p:ph type="sldNum" sz="quarter" idx="12"/>
          </p:nvPr>
        </p:nvSpPr>
        <p:spPr/>
        <p:txBody>
          <a:bodyPr/>
          <a:lstStyle/>
          <a:p>
            <a:fld id="{753F1077-7B91-4D11-8473-7F9D495CD0E2}" type="slidenum">
              <a:rPr lang="en-SG" smtClean="0"/>
              <a:t>1</a:t>
            </a:fld>
            <a:endParaRPr lang="en-SG"/>
          </a:p>
        </p:txBody>
      </p:sp>
    </p:spTree>
    <p:extLst>
      <p:ext uri="{BB962C8B-B14F-4D97-AF65-F5344CB8AC3E}">
        <p14:creationId xmlns:p14="http://schemas.microsoft.com/office/powerpoint/2010/main" val="1899811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80BA9-260B-E3D6-5C36-98EB68F2F59B}"/>
              </a:ext>
            </a:extLst>
          </p:cNvPr>
          <p:cNvSpPr>
            <a:spLocks noGrp="1"/>
          </p:cNvSpPr>
          <p:nvPr>
            <p:ph type="title"/>
          </p:nvPr>
        </p:nvSpPr>
        <p:spPr/>
        <p:txBody>
          <a:bodyPr/>
          <a:lstStyle/>
          <a:p>
            <a:r>
              <a:rPr lang="en-US" u="sng" dirty="0">
                <a:solidFill>
                  <a:srgbClr val="FF0000"/>
                </a:solidFill>
              </a:rPr>
              <a:t>Key points – </a:t>
            </a:r>
            <a:r>
              <a:rPr lang="en-US" altLang="zh-CN" u="sng" dirty="0">
                <a:solidFill>
                  <a:srgbClr val="FF0000"/>
                </a:solidFill>
              </a:rPr>
              <a:t>7</a:t>
            </a:r>
            <a:r>
              <a:rPr lang="en-US" u="sng" dirty="0">
                <a:solidFill>
                  <a:srgbClr val="FF0000"/>
                </a:solidFill>
              </a:rPr>
              <a:t>.1.1 Consistency in a System of Equations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863094-B8EE-9076-C176-C44CA8666683}"/>
                  </a:ext>
                </a:extLst>
              </p:cNvPr>
              <p:cNvSpPr>
                <a:spLocks noGrp="1"/>
              </p:cNvSpPr>
              <p:nvPr>
                <p:ph idx="1"/>
              </p:nvPr>
            </p:nvSpPr>
            <p:spPr/>
            <p:txBody>
              <a:bodyPr>
                <a:normAutofit fontScale="55000" lnSpcReduction="20000"/>
              </a:bodyPr>
              <a:lstStyle/>
              <a:p>
                <a:pPr>
                  <a:lnSpc>
                    <a:spcPct val="120000"/>
                  </a:lnSpc>
                  <a:buSzPct val="123000"/>
                  <a:defRPr sz="3500"/>
                </a:pPr>
                <a:r>
                  <a:rPr lang="en-SG" sz="3800" dirty="0">
                    <a:solidFill>
                      <a:srgbClr val="000000"/>
                    </a:solidFill>
                    <a:latin typeface="Arial" panose="020B0604020202020204" pitchFamily="34" charset="0"/>
                    <a:cs typeface="Arial" panose="020B0604020202020204" pitchFamily="34" charset="0"/>
                  </a:rPr>
                  <a:t>Definition: </a:t>
                </a:r>
              </a:p>
              <a:p>
                <a:pPr lvl="1">
                  <a:lnSpc>
                    <a:spcPct val="120000"/>
                  </a:lnSpc>
                  <a:buSzPct val="123000"/>
                  <a:buFont typeface="Courier New" panose="02070309020205020404" pitchFamily="49" charset="0"/>
                  <a:buChar char="o"/>
                  <a:defRPr sz="3500"/>
                </a:pPr>
                <a:r>
                  <a:rPr lang="en-US" sz="3200" dirty="0">
                    <a:latin typeface="Arial" panose="020B0604020202020204" pitchFamily="34" charset="0"/>
                    <a:ea typeface="Cambria Math" panose="02040503050406030204" pitchFamily="18" charset="0"/>
                    <a:cs typeface="Arial" panose="020B0604020202020204" pitchFamily="34" charset="0"/>
                  </a:rPr>
                  <a:t>For a linear system: </a:t>
                </a:r>
                <a14:m>
                  <m:oMath xmlns:m="http://schemas.openxmlformats.org/officeDocument/2006/math">
                    <m:r>
                      <a:rPr lang="en-US" sz="3200" i="1" smtClean="0">
                        <a:latin typeface="Cambria Math" panose="02040503050406030204" pitchFamily="18" charset="0"/>
                        <a:ea typeface="Cambria Math" panose="02040503050406030204" pitchFamily="18" charset="0"/>
                      </a:rPr>
                      <m:t>𝐴</m:t>
                    </m:r>
                    <m:r>
                      <a:rPr lang="en-US" sz="3200" b="1" i="1" smtClean="0">
                        <a:latin typeface="Cambria Math" panose="02040503050406030204" pitchFamily="18" charset="0"/>
                        <a:ea typeface="Cambria Math" panose="02040503050406030204" pitchFamily="18" charset="0"/>
                      </a:rPr>
                      <m:t>𝒙</m:t>
                    </m:r>
                    <m:r>
                      <a:rPr lang="en-US" sz="3200" i="1">
                        <a:latin typeface="Cambria Math" panose="02040503050406030204" pitchFamily="18" charset="0"/>
                        <a:ea typeface="Cambria Math" panose="02040503050406030204" pitchFamily="18" charset="0"/>
                      </a:rPr>
                      <m:t>=</m:t>
                    </m:r>
                    <m:r>
                      <a:rPr lang="en-US" sz="3200" b="1" i="1" smtClean="0">
                        <a:latin typeface="Cambria Math" panose="02040503050406030204" pitchFamily="18" charset="0"/>
                        <a:ea typeface="Cambria Math" panose="02040503050406030204" pitchFamily="18" charset="0"/>
                      </a:rPr>
                      <m:t>𝒃</m:t>
                    </m:r>
                  </m:oMath>
                </a14:m>
                <a:r>
                  <a:rPr lang="en-SG" sz="3200" dirty="0">
                    <a:latin typeface="Arial" panose="020B0604020202020204" pitchFamily="34" charset="0"/>
                    <a:cs typeface="Arial" panose="020B0604020202020204" pitchFamily="34" charset="0"/>
                  </a:rPr>
                  <a:t>          </a:t>
                </a:r>
                <a14:m>
                  <m:oMath xmlns:m="http://schemas.openxmlformats.org/officeDocument/2006/math">
                    <m:r>
                      <a:rPr lang="en-US" sz="3200" i="1">
                        <a:latin typeface="Cambria Math" panose="02040503050406030204" pitchFamily="18" charset="0"/>
                        <a:ea typeface="Cambria Math" panose="02040503050406030204" pitchFamily="18" charset="0"/>
                      </a:rPr>
                      <m:t>𝐴</m:t>
                    </m:r>
                    <m:r>
                      <a:rPr lang="en-US" sz="3200" i="1" smtClean="0">
                        <a:latin typeface="Cambria Math" panose="02040503050406030204" pitchFamily="18" charset="0"/>
                        <a:ea typeface="Cambria Math" panose="02040503050406030204" pitchFamily="18" charset="0"/>
                      </a:rPr>
                      <m:t>∈</m:t>
                    </m:r>
                    <m:sSup>
                      <m:sSupPr>
                        <m:ctrlPr>
                          <a:rPr lang="en-US" sz="3200" i="1">
                            <a:latin typeface="Cambria Math" panose="02040503050406030204" pitchFamily="18" charset="0"/>
                          </a:rPr>
                        </m:ctrlPr>
                      </m:sSupPr>
                      <m:e>
                        <m:r>
                          <a:rPr lang="en-US" sz="3200" i="1">
                            <a:latin typeface="Cambria Math" panose="02040503050406030204" pitchFamily="18" charset="0"/>
                          </a:rPr>
                          <m:t>𝑅</m:t>
                        </m:r>
                      </m:e>
                      <m:sup>
                        <m:r>
                          <a:rPr lang="en-US" sz="3200" b="0" i="1" smtClean="0">
                            <a:latin typeface="Cambria Math" panose="02040503050406030204" pitchFamily="18" charset="0"/>
                          </a:rPr>
                          <m:t>𝑚</m:t>
                        </m:r>
                        <m:r>
                          <a:rPr lang="en-US" sz="3200" b="0" i="1" smtClean="0">
                            <a:latin typeface="Cambria Math" panose="02040503050406030204" pitchFamily="18" charset="0"/>
                            <a:ea typeface="Cambria Math" panose="02040503050406030204" pitchFamily="18" charset="0"/>
                          </a:rPr>
                          <m:t>×</m:t>
                        </m:r>
                        <m:r>
                          <a:rPr lang="en-US" sz="3200" i="1">
                            <a:latin typeface="Cambria Math" panose="02040503050406030204" pitchFamily="18" charset="0"/>
                          </a:rPr>
                          <m:t>𝑛</m:t>
                        </m:r>
                      </m:sup>
                    </m:sSup>
                    <m:r>
                      <a:rPr lang="en-US" sz="3200" b="0" i="1" smtClean="0">
                        <a:latin typeface="Cambria Math" panose="02040503050406030204" pitchFamily="18" charset="0"/>
                      </a:rPr>
                      <m:t>, </m:t>
                    </m:r>
                    <m:r>
                      <a:rPr lang="en-US" sz="3200" b="1" i="1">
                        <a:latin typeface="Cambria Math" panose="02040503050406030204" pitchFamily="18" charset="0"/>
                        <a:ea typeface="Cambria Math" panose="02040503050406030204" pitchFamily="18" charset="0"/>
                      </a:rPr>
                      <m:t>𝒙</m:t>
                    </m:r>
                    <m:r>
                      <a:rPr lang="en-US" sz="3200" i="1">
                        <a:latin typeface="Cambria Math" panose="02040503050406030204" pitchFamily="18" charset="0"/>
                        <a:ea typeface="Cambria Math" panose="02040503050406030204" pitchFamily="18" charset="0"/>
                      </a:rPr>
                      <m:t>∈</m:t>
                    </m:r>
                    <m:sSup>
                      <m:sSupPr>
                        <m:ctrlPr>
                          <a:rPr lang="en-US" sz="3200" i="1">
                            <a:latin typeface="Cambria Math" panose="02040503050406030204" pitchFamily="18" charset="0"/>
                          </a:rPr>
                        </m:ctrlPr>
                      </m:sSupPr>
                      <m:e>
                        <m:r>
                          <a:rPr lang="en-US" sz="3200" i="1">
                            <a:latin typeface="Cambria Math" panose="02040503050406030204" pitchFamily="18" charset="0"/>
                          </a:rPr>
                          <m:t>𝑅</m:t>
                        </m:r>
                      </m:e>
                      <m:sup>
                        <m:r>
                          <a:rPr lang="en-US" sz="3200" i="1">
                            <a:latin typeface="Cambria Math" panose="02040503050406030204" pitchFamily="18" charset="0"/>
                          </a:rPr>
                          <m:t>𝑛</m:t>
                        </m:r>
                      </m:sup>
                    </m:sSup>
                    <m:r>
                      <a:rPr lang="en-US" sz="3200" b="0" i="1" smtClean="0">
                        <a:latin typeface="Cambria Math" panose="02040503050406030204" pitchFamily="18" charset="0"/>
                      </a:rPr>
                      <m:t>,</m:t>
                    </m:r>
                    <m:r>
                      <a:rPr lang="en-US" sz="3200" b="1" i="1">
                        <a:latin typeface="Cambria Math" panose="02040503050406030204" pitchFamily="18" charset="0"/>
                        <a:ea typeface="Cambria Math" panose="02040503050406030204" pitchFamily="18" charset="0"/>
                      </a:rPr>
                      <m:t>𝒃</m:t>
                    </m:r>
                    <m:r>
                      <a:rPr lang="en-US" sz="3200" i="1">
                        <a:latin typeface="Cambria Math" panose="02040503050406030204" pitchFamily="18" charset="0"/>
                        <a:ea typeface="Cambria Math" panose="02040503050406030204" pitchFamily="18" charset="0"/>
                      </a:rPr>
                      <m:t>∈</m:t>
                    </m:r>
                    <m:sSup>
                      <m:sSupPr>
                        <m:ctrlPr>
                          <a:rPr lang="en-US" sz="3200" i="1">
                            <a:latin typeface="Cambria Math" panose="02040503050406030204" pitchFamily="18" charset="0"/>
                          </a:rPr>
                        </m:ctrlPr>
                      </m:sSupPr>
                      <m:e>
                        <m:r>
                          <a:rPr lang="en-US" sz="3200" i="1">
                            <a:latin typeface="Cambria Math" panose="02040503050406030204" pitchFamily="18" charset="0"/>
                          </a:rPr>
                          <m:t>𝑅</m:t>
                        </m:r>
                      </m:e>
                      <m:sup>
                        <m:r>
                          <a:rPr lang="en-US" sz="3200" i="1">
                            <a:latin typeface="Cambria Math" panose="02040503050406030204" pitchFamily="18" charset="0"/>
                          </a:rPr>
                          <m:t>𝑛</m:t>
                        </m:r>
                      </m:sup>
                    </m:sSup>
                  </m:oMath>
                </a14:m>
                <a:endParaRPr lang="en-SG" sz="3200" dirty="0">
                  <a:latin typeface="Arial" panose="020B0604020202020204" pitchFamily="34" charset="0"/>
                  <a:cs typeface="Arial" panose="020B0604020202020204" pitchFamily="34" charset="0"/>
                </a:endParaRPr>
              </a:p>
              <a:p>
                <a:pPr lvl="1">
                  <a:lnSpc>
                    <a:spcPct val="120000"/>
                  </a:lnSpc>
                  <a:buSzPct val="123000"/>
                  <a:buFont typeface="Courier New" panose="02070309020205020404" pitchFamily="49" charset="0"/>
                  <a:buChar char="o"/>
                  <a:defRPr sz="3500"/>
                </a:pPr>
                <a:r>
                  <a:rPr lang="en-SG" sz="3200" dirty="0">
                    <a:latin typeface="Arial" panose="020B0604020202020204" pitchFamily="34" charset="0"/>
                    <a:cs typeface="Arial" panose="020B0604020202020204" pitchFamily="34" charset="0"/>
                  </a:rPr>
                  <a:t>If no solution exists, it is an </a:t>
                </a:r>
                <a:r>
                  <a:rPr lang="en-SG" sz="3200" dirty="0">
                    <a:solidFill>
                      <a:srgbClr val="000000"/>
                    </a:solidFill>
                    <a:latin typeface="Arial" panose="020B0604020202020204" pitchFamily="34" charset="0"/>
                    <a:cs typeface="Arial" panose="020B0604020202020204" pitchFamily="34" charset="0"/>
                  </a:rPr>
                  <a:t>inconsistent system</a:t>
                </a:r>
              </a:p>
              <a:p>
                <a:pPr>
                  <a:lnSpc>
                    <a:spcPct val="120000"/>
                  </a:lnSpc>
                  <a:buSzPct val="123000"/>
                  <a:defRPr sz="3500"/>
                </a:pPr>
                <a:endParaRPr lang="en-SG" sz="3800" dirty="0">
                  <a:solidFill>
                    <a:srgbClr val="000000"/>
                  </a:solidFill>
                  <a:latin typeface="Arial" panose="020B0604020202020204" pitchFamily="34" charset="0"/>
                  <a:cs typeface="Arial" panose="020B0604020202020204" pitchFamily="34" charset="0"/>
                </a:endParaRPr>
              </a:p>
              <a:p>
                <a:pPr>
                  <a:lnSpc>
                    <a:spcPct val="120000"/>
                  </a:lnSpc>
                  <a:buSzPct val="123000"/>
                  <a:defRPr sz="3500"/>
                </a:pPr>
                <a:r>
                  <a:rPr lang="en-SG" sz="3800" dirty="0">
                    <a:solidFill>
                      <a:srgbClr val="000000"/>
                    </a:solidFill>
                    <a:latin typeface="Arial" panose="020B0604020202020204" pitchFamily="34" charset="0"/>
                    <a:cs typeface="Arial" panose="020B0604020202020204" pitchFamily="34" charset="0"/>
                  </a:rPr>
                  <a:t>Explain: </a:t>
                </a:r>
                <a:r>
                  <a:rPr lang="en-SG" sz="4000" dirty="0">
                    <a:solidFill>
                      <a:srgbClr val="000000"/>
                    </a:solidFill>
                    <a:latin typeface="Arial" panose="020B0604020202020204" pitchFamily="34" charset="0"/>
                    <a:cs typeface="Arial" panose="020B0604020202020204" pitchFamily="34" charset="0"/>
                  </a:rPr>
                  <a:t>inconsistency happens when one of the following conditions is true</a:t>
                </a:r>
                <a:endParaRPr lang="en-SG" sz="3800" dirty="0">
                  <a:solidFill>
                    <a:srgbClr val="000000"/>
                  </a:solidFill>
                  <a:latin typeface="Arial" panose="020B0604020202020204" pitchFamily="34" charset="0"/>
                  <a:cs typeface="Arial" panose="020B0604020202020204" pitchFamily="34" charset="0"/>
                </a:endParaRPr>
              </a:p>
              <a:p>
                <a:pPr lvl="1">
                  <a:lnSpc>
                    <a:spcPct val="120000"/>
                  </a:lnSpc>
                  <a:buSzPct val="123000"/>
                  <a:defRPr sz="3500"/>
                </a:pPr>
                <a14:m>
                  <m:oMath xmlns:m="http://schemas.openxmlformats.org/officeDocument/2006/math">
                    <m:r>
                      <a:rPr lang="en-SG" sz="3200" i="1" smtClean="0">
                        <a:solidFill>
                          <a:srgbClr val="000000"/>
                        </a:solidFill>
                        <a:latin typeface="Cambria Math" panose="02040503050406030204" pitchFamily="18" charset="0"/>
                      </a:rPr>
                      <m:t>𝑏</m:t>
                    </m:r>
                  </m:oMath>
                </a14:m>
                <a:r>
                  <a:rPr lang="en-SG" sz="3200" dirty="0">
                    <a:latin typeface="Arial" panose="020B0604020202020204" pitchFamily="34" charset="0"/>
                    <a:cs typeface="Arial" panose="020B0604020202020204" pitchFamily="34" charset="0"/>
                  </a:rPr>
                  <a:t> is not in column space of </a:t>
                </a:r>
                <a14:m>
                  <m:oMath xmlns:m="http://schemas.openxmlformats.org/officeDocument/2006/math">
                    <m:r>
                      <a:rPr lang="en-SG" sz="3200" i="1" smtClean="0">
                        <a:solidFill>
                          <a:srgbClr val="000000"/>
                        </a:solidFill>
                        <a:latin typeface="Cambria Math" panose="02040503050406030204" pitchFamily="18" charset="0"/>
                      </a:rPr>
                      <m:t>𝐴</m:t>
                    </m:r>
                  </m:oMath>
                </a14:m>
                <a:r>
                  <a:rPr lang="en-SG" sz="3200" dirty="0">
                    <a:latin typeface="Arial" panose="020B0604020202020204" pitchFamily="34" charset="0"/>
                    <a:cs typeface="Arial" panose="020B0604020202020204" pitchFamily="34" charset="0"/>
                  </a:rPr>
                  <a:t>: </a:t>
                </a:r>
                <a14:m>
                  <m:oMath xmlns:m="http://schemas.openxmlformats.org/officeDocument/2006/math">
                    <m:r>
                      <a:rPr lang="en-SG" sz="3200" i="1">
                        <a:solidFill>
                          <a:srgbClr val="000000"/>
                        </a:solidFill>
                        <a:latin typeface="Cambria Math" panose="02040503050406030204" pitchFamily="18" charset="0"/>
                      </a:rPr>
                      <m:t>𝑏</m:t>
                    </m:r>
                  </m:oMath>
                </a14:m>
                <a:r>
                  <a:rPr lang="en-SG" sz="3200" dirty="0">
                    <a:latin typeface="Arial" panose="020B0604020202020204" pitchFamily="34" charset="0"/>
                    <a:cs typeface="Arial" panose="020B0604020202020204" pitchFamily="34" charset="0"/>
                  </a:rPr>
                  <a:t> is not formed by linear combinations of </a:t>
                </a:r>
                <a14:m>
                  <m:oMath xmlns:m="http://schemas.openxmlformats.org/officeDocument/2006/math">
                    <m:r>
                      <a:rPr lang="en-SG" sz="3200" i="1">
                        <a:solidFill>
                          <a:srgbClr val="000000"/>
                        </a:solidFill>
                        <a:latin typeface="Cambria Math" panose="02040503050406030204" pitchFamily="18" charset="0"/>
                      </a:rPr>
                      <m:t>𝐴</m:t>
                    </m:r>
                  </m:oMath>
                </a14:m>
                <a:r>
                  <a:rPr lang="en-SG" sz="3200" dirty="0">
                    <a:latin typeface="Arial" panose="020B0604020202020204" pitchFamily="34" charset="0"/>
                    <a:cs typeface="Arial" panose="020B0604020202020204" pitchFamily="34" charset="0"/>
                  </a:rPr>
                  <a:t>’s columns.</a:t>
                </a:r>
              </a:p>
              <a:p>
                <a:pPr lvl="1">
                  <a:lnSpc>
                    <a:spcPct val="120000"/>
                  </a:lnSpc>
                  <a:buSzPct val="123000"/>
                  <a:defRPr sz="3500"/>
                </a:pPr>
                <a:r>
                  <a:rPr lang="en-SG" sz="3200" dirty="0">
                    <a:latin typeface="Arial" panose="020B0604020202020204" pitchFamily="34" charset="0"/>
                    <a:cs typeface="Arial" panose="020B0604020202020204" pitchFamily="34" charset="0"/>
                  </a:rPr>
                  <a:t>The rows of </a:t>
                </a:r>
                <a14:m>
                  <m:oMath xmlns:m="http://schemas.openxmlformats.org/officeDocument/2006/math">
                    <m:r>
                      <a:rPr lang="en-SG" sz="3200" i="1">
                        <a:solidFill>
                          <a:srgbClr val="000000"/>
                        </a:solidFill>
                        <a:latin typeface="Cambria Math" panose="02040503050406030204" pitchFamily="18" charset="0"/>
                      </a:rPr>
                      <m:t>𝐴</m:t>
                    </m:r>
                  </m:oMath>
                </a14:m>
                <a:r>
                  <a:rPr lang="en-SG" sz="3200" dirty="0">
                    <a:latin typeface="Arial" panose="020B0604020202020204" pitchFamily="34" charset="0"/>
                    <a:cs typeface="Arial" panose="020B0604020202020204" pitchFamily="34" charset="0"/>
                  </a:rPr>
                  <a:t> are dependent, but their corresponding </a:t>
                </a:r>
                <a14:m>
                  <m:oMath xmlns:m="http://schemas.openxmlformats.org/officeDocument/2006/math">
                    <m:r>
                      <a:rPr lang="en-SG" sz="3200" i="1">
                        <a:solidFill>
                          <a:srgbClr val="000000"/>
                        </a:solidFill>
                        <a:latin typeface="Cambria Math" panose="02040503050406030204" pitchFamily="18" charset="0"/>
                      </a:rPr>
                      <m:t>𝑏</m:t>
                    </m:r>
                  </m:oMath>
                </a14:m>
                <a:r>
                  <a:rPr lang="en-SG" sz="3200" dirty="0">
                    <a:latin typeface="Arial" panose="020B0604020202020204" pitchFamily="34" charset="0"/>
                    <a:cs typeface="Arial" panose="020B0604020202020204" pitchFamily="34" charset="0"/>
                  </a:rPr>
                  <a:t> values are not consistent.</a:t>
                </a:r>
              </a:p>
              <a:p>
                <a:pPr lvl="1">
                  <a:lnSpc>
                    <a:spcPct val="120000"/>
                  </a:lnSpc>
                  <a:buSzPct val="123000"/>
                  <a:defRPr sz="3500"/>
                </a:pPr>
                <a:r>
                  <a:rPr lang="en-SG" sz="3200" dirty="0">
                    <a:latin typeface="Arial" panose="020B0604020202020204" pitchFamily="34" charset="0"/>
                    <a:cs typeface="Arial" panose="020B0604020202020204" pitchFamily="34" charset="0"/>
                  </a:rPr>
                  <a:t>Rank (</a:t>
                </a:r>
                <a14:m>
                  <m:oMath xmlns:m="http://schemas.openxmlformats.org/officeDocument/2006/math">
                    <m:r>
                      <a:rPr lang="en-SG" sz="3200" i="1">
                        <a:solidFill>
                          <a:srgbClr val="000000"/>
                        </a:solidFill>
                        <a:latin typeface="Cambria Math" panose="02040503050406030204" pitchFamily="18" charset="0"/>
                      </a:rPr>
                      <m:t>𝐴</m:t>
                    </m:r>
                  </m:oMath>
                </a14:m>
                <a:r>
                  <a:rPr lang="en-SG" sz="3200" dirty="0">
                    <a:latin typeface="Arial" panose="020B0604020202020204" pitchFamily="34" charset="0"/>
                    <a:cs typeface="Arial" panose="020B0604020202020204" pitchFamily="34" charset="0"/>
                  </a:rPr>
                  <a:t>) &lt; Rank (</a:t>
                </a:r>
                <a14:m>
                  <m:oMath xmlns:m="http://schemas.openxmlformats.org/officeDocument/2006/math">
                    <m:r>
                      <a:rPr lang="en-SG" sz="3200" i="1">
                        <a:solidFill>
                          <a:srgbClr val="000000"/>
                        </a:solidFill>
                        <a:latin typeface="Cambria Math" panose="02040503050406030204" pitchFamily="18" charset="0"/>
                      </a:rPr>
                      <m:t>𝐴</m:t>
                    </m:r>
                    <m:r>
                      <a:rPr lang="en-SG" sz="3200" i="1">
                        <a:solidFill>
                          <a:srgbClr val="000000"/>
                        </a:solidFill>
                        <a:latin typeface="Cambria Math" panose="02040503050406030204" pitchFamily="18" charset="0"/>
                      </a:rPr>
                      <m:t>|</m:t>
                    </m:r>
                    <m:r>
                      <a:rPr lang="en-SG" sz="3200" i="1">
                        <a:solidFill>
                          <a:srgbClr val="000000"/>
                        </a:solidFill>
                        <a:latin typeface="Cambria Math" panose="02040503050406030204" pitchFamily="18" charset="0"/>
                      </a:rPr>
                      <m:t>𝑏</m:t>
                    </m:r>
                  </m:oMath>
                </a14:m>
                <a:r>
                  <a:rPr lang="en-SG" sz="3200" dirty="0">
                    <a:latin typeface="Arial" panose="020B0604020202020204" pitchFamily="34" charset="0"/>
                    <a:cs typeface="Arial" panose="020B0604020202020204" pitchFamily="34" charset="0"/>
                  </a:rPr>
                  <a:t>): rank of </a:t>
                </a:r>
                <a14:m>
                  <m:oMath xmlns:m="http://schemas.openxmlformats.org/officeDocument/2006/math">
                    <m:r>
                      <a:rPr lang="en-SG" sz="3200" i="1">
                        <a:solidFill>
                          <a:srgbClr val="000000"/>
                        </a:solidFill>
                        <a:latin typeface="Cambria Math" panose="02040503050406030204" pitchFamily="18" charset="0"/>
                      </a:rPr>
                      <m:t>𝐴</m:t>
                    </m:r>
                  </m:oMath>
                </a14:m>
                <a:r>
                  <a:rPr lang="en-SG" sz="3200" dirty="0">
                    <a:latin typeface="Arial" panose="020B0604020202020204" pitchFamily="34" charset="0"/>
                    <a:cs typeface="Arial" panose="020B0604020202020204" pitchFamily="34" charset="0"/>
                  </a:rPr>
                  <a:t> is less than that of the augmented matrix.</a:t>
                </a:r>
              </a:p>
              <a:p>
                <a:pPr>
                  <a:lnSpc>
                    <a:spcPct val="120000"/>
                  </a:lnSpc>
                </a:pPr>
                <a:endParaRPr lang="en-SG" sz="2800" dirty="0">
                  <a:latin typeface="Arial" panose="020B0604020202020204" pitchFamily="34" charset="0"/>
                  <a:cs typeface="Arial" panose="020B0604020202020204" pitchFamily="34" charset="0"/>
                </a:endParaRPr>
              </a:p>
              <a:p>
                <a:pPr>
                  <a:lnSpc>
                    <a:spcPct val="120000"/>
                  </a:lnSpc>
                </a:pPr>
                <a:r>
                  <a:rPr lang="en-SG" sz="4000" dirty="0">
                    <a:latin typeface="Arial" panose="020B0604020202020204" pitchFamily="34" charset="0"/>
                    <a:cs typeface="Arial" panose="020B0604020202020204" pitchFamily="34" charset="0"/>
                  </a:rPr>
                  <a:t>In most cases, </a:t>
                </a:r>
                <a:r>
                  <a:rPr lang="en-SG" sz="4000" dirty="0">
                    <a:solidFill>
                      <a:srgbClr val="000000"/>
                    </a:solidFill>
                    <a:latin typeface="Arial" panose="020B0604020202020204" pitchFamily="34" charset="0"/>
                    <a:cs typeface="Arial" panose="020B0604020202020204" pitchFamily="34" charset="0"/>
                  </a:rPr>
                  <a:t>inconsistency </a:t>
                </a:r>
                <a:r>
                  <a:rPr lang="en-SG" sz="4000" dirty="0">
                    <a:latin typeface="Arial" panose="020B0604020202020204" pitchFamily="34" charset="0"/>
                    <a:cs typeface="Arial" panose="020B0604020202020204" pitchFamily="34" charset="0"/>
                  </a:rPr>
                  <a:t>occurs when </a:t>
                </a:r>
                <a14:m>
                  <m:oMath xmlns:m="http://schemas.openxmlformats.org/officeDocument/2006/math">
                    <m:r>
                      <a:rPr lang="en-SG" sz="4000" i="1">
                        <a:solidFill>
                          <a:srgbClr val="000000"/>
                        </a:solidFill>
                        <a:latin typeface="Cambria Math" panose="02040503050406030204" pitchFamily="18" charset="0"/>
                      </a:rPr>
                      <m:t>𝑀</m:t>
                    </m:r>
                    <m:r>
                      <a:rPr lang="en-SG" sz="4000" i="1">
                        <a:solidFill>
                          <a:srgbClr val="000000"/>
                        </a:solidFill>
                        <a:latin typeface="Cambria Math" panose="02040503050406030204" pitchFamily="18" charset="0"/>
                      </a:rPr>
                      <m:t>≫</m:t>
                    </m:r>
                    <m:r>
                      <a:rPr lang="en-SG" sz="4000" i="1">
                        <a:solidFill>
                          <a:srgbClr val="000000"/>
                        </a:solidFill>
                        <a:latin typeface="Cambria Math" panose="02040503050406030204" pitchFamily="18" charset="0"/>
                      </a:rPr>
                      <m:t>𝑁</m:t>
                    </m:r>
                  </m:oMath>
                </a14:m>
                <a:r>
                  <a:rPr lang="en-SG" sz="4000" dirty="0">
                    <a:latin typeface="Arial" panose="020B0604020202020204" pitchFamily="34" charset="0"/>
                    <a:cs typeface="Arial" panose="020B0604020202020204" pitchFamily="34" charset="0"/>
                  </a:rPr>
                  <a:t> (</a:t>
                </a:r>
                <a:r>
                  <a:rPr lang="en-SG" sz="4000" b="1" dirty="0">
                    <a:latin typeface="Arial" panose="020B0604020202020204" pitchFamily="34" charset="0"/>
                    <a:cs typeface="Arial" panose="020B0604020202020204" pitchFamily="34" charset="0"/>
                  </a:rPr>
                  <a:t>over-determined</a:t>
                </a:r>
                <a:r>
                  <a:rPr lang="en-SG" sz="4000" dirty="0">
                    <a:latin typeface="Arial" panose="020B0604020202020204" pitchFamily="34" charset="0"/>
                    <a:cs typeface="Arial" panose="020B0604020202020204" pitchFamily="34" charset="0"/>
                  </a:rPr>
                  <a:t>), where there are more equations than unknowns.</a:t>
                </a:r>
              </a:p>
              <a:p>
                <a:pPr>
                  <a:lnSpc>
                    <a:spcPct val="120000"/>
                  </a:lnSpc>
                </a:pPr>
                <a:endParaRPr lang="en-US"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ED863094-B8EE-9076-C176-C44CA8666683}"/>
                  </a:ext>
                </a:extLst>
              </p:cNvPr>
              <p:cNvSpPr>
                <a:spLocks noGrp="1" noRot="1" noChangeAspect="1" noMove="1" noResize="1" noEditPoints="1" noAdjustHandles="1" noChangeArrowheads="1" noChangeShapeType="1" noTextEdit="1"/>
              </p:cNvSpPr>
              <p:nvPr>
                <p:ph idx="1"/>
              </p:nvPr>
            </p:nvSpPr>
            <p:spPr>
              <a:blipFill>
                <a:blip r:embed="rId3"/>
                <a:stretch>
                  <a:fillRect l="-965" t="-203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905B0AA-53B4-742B-349D-5B0F87380139}"/>
              </a:ext>
            </a:extLst>
          </p:cNvPr>
          <p:cNvSpPr>
            <a:spLocks noGrp="1"/>
          </p:cNvSpPr>
          <p:nvPr>
            <p:ph type="sldNum" sz="quarter" idx="12"/>
          </p:nvPr>
        </p:nvSpPr>
        <p:spPr/>
        <p:txBody>
          <a:bodyPr/>
          <a:lstStyle/>
          <a:p>
            <a:fld id="{753F1077-7B91-4D11-8473-7F9D495CD0E2}" type="slidenum">
              <a:rPr lang="en-SG" smtClean="0"/>
              <a:t>10</a:t>
            </a:fld>
            <a:endParaRPr lang="en-SG"/>
          </a:p>
        </p:txBody>
      </p:sp>
    </p:spTree>
    <p:extLst>
      <p:ext uri="{BB962C8B-B14F-4D97-AF65-F5344CB8AC3E}">
        <p14:creationId xmlns:p14="http://schemas.microsoft.com/office/powerpoint/2010/main" val="1687341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30554-B50C-79B7-82A4-422E49D3138D}"/>
              </a:ext>
            </a:extLst>
          </p:cNvPr>
          <p:cNvSpPr>
            <a:spLocks noGrp="1"/>
          </p:cNvSpPr>
          <p:nvPr>
            <p:ph type="title"/>
          </p:nvPr>
        </p:nvSpPr>
        <p:spPr/>
        <p:txBody>
          <a:bodyPr/>
          <a:lstStyle/>
          <a:p>
            <a:r>
              <a:rPr lang="en-US" dirty="0"/>
              <a:t>Example of an inconsistent system</a:t>
            </a:r>
          </a:p>
        </p:txBody>
      </p:sp>
      <p:sp>
        <p:nvSpPr>
          <p:cNvPr id="4" name="Slide Number Placeholder 3">
            <a:extLst>
              <a:ext uri="{FF2B5EF4-FFF2-40B4-BE49-F238E27FC236}">
                <a16:creationId xmlns:a16="http://schemas.microsoft.com/office/drawing/2014/main" id="{F7EC7D12-4352-E577-5FB3-7C2F42B3CBE6}"/>
              </a:ext>
            </a:extLst>
          </p:cNvPr>
          <p:cNvSpPr>
            <a:spLocks noGrp="1"/>
          </p:cNvSpPr>
          <p:nvPr>
            <p:ph type="sldNum" sz="quarter" idx="12"/>
          </p:nvPr>
        </p:nvSpPr>
        <p:spPr/>
        <p:txBody>
          <a:bodyPr/>
          <a:lstStyle/>
          <a:p>
            <a:fld id="{753F1077-7B91-4D11-8473-7F9D495CD0E2}" type="slidenum">
              <a:rPr lang="en-SG" smtClean="0"/>
              <a:t>11</a:t>
            </a:fld>
            <a:endParaRPr lang="en-SG"/>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73DE403-3EFC-4AC9-C99C-CDCF9D02FCE3}"/>
                  </a:ext>
                </a:extLst>
              </p:cNvPr>
              <p:cNvSpPr txBox="1"/>
              <p:nvPr/>
            </p:nvSpPr>
            <p:spPr>
              <a:xfrm>
                <a:off x="1064942" y="1924626"/>
                <a:ext cx="6099716" cy="846963"/>
              </a:xfrm>
              <a:prstGeom prst="rect">
                <a:avLst/>
              </a:prstGeom>
              <a:noFill/>
            </p:spPr>
            <p:txBody>
              <a:bodyPr wrap="square">
                <a:spAutoFit/>
              </a:bodyPr>
              <a:lstStyle/>
              <a:p>
                <a14:m>
                  <m:oMath xmlns:m="http://schemas.openxmlformats.org/officeDocument/2006/math">
                    <m:r>
                      <a:rPr lang="en-US" sz="1800" i="1" smtClean="0">
                        <a:latin typeface="Cambria Math" panose="02040503050406030204" pitchFamily="18" charset="0"/>
                        <a:ea typeface="Cambria Math" panose="02040503050406030204" pitchFamily="18" charset="0"/>
                      </a:rPr>
                      <m:t>𝐴</m:t>
                    </m:r>
                    <m:r>
                      <a:rPr lang="en-US" sz="1800" b="0" i="1" smtClean="0">
                        <a:latin typeface="Cambria Math" panose="02040503050406030204" pitchFamily="18" charset="0"/>
                        <a:ea typeface="Cambria Math" panose="02040503050406030204" pitchFamily="18" charset="0"/>
                      </a:rPr>
                      <m:t>=</m:t>
                    </m:r>
                    <m:d>
                      <m:dPr>
                        <m:begChr m:val="["/>
                        <m:endChr m:val="]"/>
                        <m:ctrlPr>
                          <a:rPr lang="en-US" sz="1800" b="0" i="1" smtClean="0">
                            <a:latin typeface="Cambria Math" panose="02040503050406030204" pitchFamily="18" charset="0"/>
                            <a:ea typeface="Cambria Math" panose="02040503050406030204" pitchFamily="18" charset="0"/>
                          </a:rPr>
                        </m:ctrlPr>
                      </m:dPr>
                      <m:e>
                        <m:m>
                          <m:mPr>
                            <m:mcs>
                              <m:mc>
                                <m:mcPr>
                                  <m:count m:val="2"/>
                                  <m:mcJc m:val="center"/>
                                </m:mcPr>
                              </m:mc>
                            </m:mcs>
                            <m:ctrlPr>
                              <a:rPr lang="en-US" sz="1800" b="0" i="1" smtClean="0">
                                <a:latin typeface="Cambria Math" panose="02040503050406030204" pitchFamily="18" charset="0"/>
                                <a:ea typeface="Cambria Math" panose="02040503050406030204" pitchFamily="18" charset="0"/>
                              </a:rPr>
                            </m:ctrlPr>
                          </m:mPr>
                          <m:mr>
                            <m:e>
                              <m:r>
                                <m:rPr>
                                  <m:brk m:alnAt="7"/>
                                </m:rPr>
                                <a:rPr lang="en-US" sz="1800" b="0" i="1" smtClean="0">
                                  <a:latin typeface="Cambria Math" panose="02040503050406030204" pitchFamily="18" charset="0"/>
                                  <a:ea typeface="Cambria Math" panose="02040503050406030204" pitchFamily="18" charset="0"/>
                                </a:rPr>
                                <m:t>1</m:t>
                              </m:r>
                            </m:e>
                            <m:e>
                              <m:r>
                                <a:rPr lang="en-US" sz="1800" b="0" i="1" smtClean="0">
                                  <a:latin typeface="Cambria Math" panose="02040503050406030204" pitchFamily="18" charset="0"/>
                                  <a:ea typeface="Cambria Math" panose="02040503050406030204" pitchFamily="18" charset="0"/>
                                </a:rPr>
                                <m:t>2</m:t>
                              </m:r>
                            </m:e>
                          </m:mr>
                          <m:mr>
                            <m:e>
                              <m:r>
                                <a:rPr lang="en-US" sz="1800" b="0" i="1" smtClean="0">
                                  <a:latin typeface="Cambria Math" panose="02040503050406030204" pitchFamily="18" charset="0"/>
                                  <a:ea typeface="Cambria Math" panose="02040503050406030204" pitchFamily="18" charset="0"/>
                                </a:rPr>
                                <m:t>3</m:t>
                              </m:r>
                            </m:e>
                            <m:e>
                              <m:r>
                                <a:rPr lang="en-US" sz="1800" b="0" i="1" smtClean="0">
                                  <a:latin typeface="Cambria Math" panose="02040503050406030204" pitchFamily="18" charset="0"/>
                                  <a:ea typeface="Cambria Math" panose="02040503050406030204" pitchFamily="18" charset="0"/>
                                </a:rPr>
                                <m:t>4</m:t>
                              </m:r>
                            </m:e>
                          </m:mr>
                          <m:mr>
                            <m:e>
                              <m:r>
                                <a:rPr lang="en-US" sz="1800" b="0" i="1" smtClean="0">
                                  <a:latin typeface="Cambria Math" panose="02040503050406030204" pitchFamily="18" charset="0"/>
                                  <a:ea typeface="Cambria Math" panose="02040503050406030204" pitchFamily="18" charset="0"/>
                                </a:rPr>
                                <m:t>4</m:t>
                              </m:r>
                            </m:e>
                            <m:e>
                              <m:r>
                                <a:rPr lang="en-US" sz="1800" b="0" i="1" smtClean="0">
                                  <a:latin typeface="Cambria Math" panose="02040503050406030204" pitchFamily="18" charset="0"/>
                                  <a:ea typeface="Cambria Math" panose="02040503050406030204" pitchFamily="18" charset="0"/>
                                </a:rPr>
                                <m:t>6</m:t>
                              </m:r>
                            </m:e>
                          </m:mr>
                        </m:m>
                      </m:e>
                    </m:d>
                  </m:oMath>
                </a14:m>
                <a:r>
                  <a:rPr lang="en-US" sz="1800" dirty="0">
                    <a:latin typeface="Arial" panose="020B0604020202020204" pitchFamily="34" charset="0"/>
                    <a:cs typeface="Arial" panose="020B0604020202020204" pitchFamily="34" charset="0"/>
                  </a:rPr>
                  <a:t>, </a:t>
                </a:r>
                <a14:m>
                  <m:oMath xmlns:m="http://schemas.openxmlformats.org/officeDocument/2006/math">
                    <m:r>
                      <a:rPr lang="en-US" sz="1800" b="1" i="1">
                        <a:latin typeface="Cambria Math" panose="02040503050406030204" pitchFamily="18" charset="0"/>
                        <a:ea typeface="Cambria Math" panose="02040503050406030204" pitchFamily="18" charset="0"/>
                      </a:rPr>
                      <m:t>𝒃</m:t>
                    </m:r>
                    <m:r>
                      <a:rPr lang="en-US" sz="1800" b="1" i="1" smtClean="0">
                        <a:latin typeface="Cambria Math" panose="02040503050406030204" pitchFamily="18" charset="0"/>
                        <a:ea typeface="Cambria Math" panose="02040503050406030204" pitchFamily="18" charset="0"/>
                      </a:rPr>
                      <m:t>=</m:t>
                    </m:r>
                    <m:d>
                      <m:dPr>
                        <m:begChr m:val="["/>
                        <m:endChr m:val="]"/>
                        <m:ctrlPr>
                          <a:rPr lang="en-US" sz="1800" i="1" smtClean="0">
                            <a:latin typeface="Cambria Math" panose="02040503050406030204" pitchFamily="18" charset="0"/>
                            <a:ea typeface="Cambria Math" panose="02040503050406030204" pitchFamily="18" charset="0"/>
                          </a:rPr>
                        </m:ctrlPr>
                      </m:dPr>
                      <m:e>
                        <m:m>
                          <m:mPr>
                            <m:mcs>
                              <m:mc>
                                <m:mcPr>
                                  <m:count m:val="1"/>
                                  <m:mcJc m:val="center"/>
                                </m:mcPr>
                              </m:mc>
                            </m:mcs>
                            <m:ctrlPr>
                              <a:rPr lang="en-US" sz="1800" i="1" smtClean="0">
                                <a:latin typeface="Cambria Math" panose="02040503050406030204" pitchFamily="18" charset="0"/>
                                <a:ea typeface="Cambria Math" panose="02040503050406030204" pitchFamily="18" charset="0"/>
                              </a:rPr>
                            </m:ctrlPr>
                          </m:mPr>
                          <m:mr>
                            <m:e>
                              <m:r>
                                <m:rPr>
                                  <m:brk m:alnAt="7"/>
                                </m:rPr>
                                <a:rPr lang="en-US" sz="1800" b="0" i="1" smtClean="0">
                                  <a:latin typeface="Cambria Math" panose="02040503050406030204" pitchFamily="18" charset="0"/>
                                  <a:ea typeface="Cambria Math" panose="02040503050406030204" pitchFamily="18" charset="0"/>
                                </a:rPr>
                                <m:t>3</m:t>
                              </m:r>
                            </m:e>
                          </m:mr>
                          <m:mr>
                            <m:e>
                              <m:r>
                                <a:rPr lang="en-US" sz="1800" b="0" i="1" smtClean="0">
                                  <a:latin typeface="Cambria Math" panose="02040503050406030204" pitchFamily="18" charset="0"/>
                                  <a:ea typeface="Cambria Math" panose="02040503050406030204" pitchFamily="18" charset="0"/>
                                </a:rPr>
                                <m:t>2</m:t>
                              </m:r>
                            </m:e>
                          </m:mr>
                          <m:mr>
                            <m:e>
                              <m:r>
                                <a:rPr lang="en-US" sz="1800" b="0" i="1" smtClean="0">
                                  <a:latin typeface="Cambria Math" panose="02040503050406030204" pitchFamily="18" charset="0"/>
                                  <a:ea typeface="Cambria Math" panose="02040503050406030204" pitchFamily="18" charset="0"/>
                                </a:rPr>
                                <m:t>6</m:t>
                              </m:r>
                            </m:e>
                          </m:mr>
                        </m:m>
                      </m:e>
                    </m:d>
                  </m:oMath>
                </a14:m>
                <a:endParaRPr lang="en-US" dirty="0"/>
              </a:p>
            </p:txBody>
          </p:sp>
        </mc:Choice>
        <mc:Fallback xmlns="">
          <p:sp>
            <p:nvSpPr>
              <p:cNvPr id="6" name="TextBox 5">
                <a:extLst>
                  <a:ext uri="{FF2B5EF4-FFF2-40B4-BE49-F238E27FC236}">
                    <a16:creationId xmlns:a16="http://schemas.microsoft.com/office/drawing/2014/main" id="{573DE403-3EFC-4AC9-C99C-CDCF9D02FCE3}"/>
                  </a:ext>
                </a:extLst>
              </p:cNvPr>
              <p:cNvSpPr txBox="1">
                <a:spLocks noRot="1" noChangeAspect="1" noMove="1" noResize="1" noEditPoints="1" noAdjustHandles="1" noChangeArrowheads="1" noChangeShapeType="1" noTextEdit="1"/>
              </p:cNvSpPr>
              <p:nvPr/>
            </p:nvSpPr>
            <p:spPr>
              <a:xfrm>
                <a:off x="1064942" y="1924626"/>
                <a:ext cx="6099716" cy="846963"/>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87152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58048-1B5B-7B30-3B41-8333A0F90925}"/>
              </a:ext>
            </a:extLst>
          </p:cNvPr>
          <p:cNvSpPr>
            <a:spLocks noGrp="1"/>
          </p:cNvSpPr>
          <p:nvPr>
            <p:ph type="title"/>
          </p:nvPr>
        </p:nvSpPr>
        <p:spPr/>
        <p:txBody>
          <a:bodyPr/>
          <a:lstStyle/>
          <a:p>
            <a:r>
              <a:rPr lang="en-US" u="sng" dirty="0">
                <a:solidFill>
                  <a:srgbClr val="FF0000"/>
                </a:solidFill>
              </a:rPr>
              <a:t>Key points – </a:t>
            </a:r>
            <a:r>
              <a:rPr lang="en-US" altLang="zh-CN" u="sng" dirty="0">
                <a:solidFill>
                  <a:srgbClr val="FF0000"/>
                </a:solidFill>
              </a:rPr>
              <a:t>7</a:t>
            </a:r>
            <a:r>
              <a:rPr lang="en-US" u="sng" dirty="0">
                <a:solidFill>
                  <a:srgbClr val="FF0000"/>
                </a:solidFill>
              </a:rPr>
              <a:t>.1.2 The Least Square Problem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5DD192-D65F-32D2-A3F9-C2882E5C120D}"/>
                  </a:ext>
                </a:extLst>
              </p:cNvPr>
              <p:cNvSpPr>
                <a:spLocks noGrp="1"/>
              </p:cNvSpPr>
              <p:nvPr>
                <p:ph idx="1"/>
              </p:nvPr>
            </p:nvSpPr>
            <p:spPr>
              <a:xfrm>
                <a:off x="838200" y="1509311"/>
                <a:ext cx="8283766" cy="4983564"/>
              </a:xfrm>
            </p:spPr>
            <p:txBody>
              <a:bodyPr>
                <a:normAutofit/>
              </a:bodyPr>
              <a:lstStyle/>
              <a:p>
                <a:pPr>
                  <a:lnSpc>
                    <a:spcPct val="100000"/>
                  </a:lnSpc>
                </a:pPr>
                <a:r>
                  <a:rPr lang="en-US" sz="2400" dirty="0">
                    <a:latin typeface="Arial" panose="020B0604020202020204" pitchFamily="34" charset="0"/>
                    <a:cs typeface="Arial" panose="020B0604020202020204" pitchFamily="34" charset="0"/>
                  </a:rPr>
                  <a:t>Definition</a:t>
                </a:r>
              </a:p>
              <a:p>
                <a:pPr lvl="1">
                  <a:lnSpc>
                    <a:spcPct val="100000"/>
                  </a:lnSpc>
                  <a:buFont typeface="Courier New" panose="02070309020205020404" pitchFamily="49" charset="0"/>
                  <a:buChar char="o"/>
                </a:pPr>
                <a:r>
                  <a:rPr lang="en-US" sz="2000" dirty="0">
                    <a:latin typeface="Arial" panose="020B0604020202020204" pitchFamily="34" charset="0"/>
                    <a:cs typeface="Arial" panose="020B0604020202020204" pitchFamily="34" charset="0"/>
                  </a:rPr>
                  <a:t>If there is no solution for system: </a:t>
                </a:r>
                <a14:m>
                  <m:oMath xmlns:m="http://schemas.openxmlformats.org/officeDocument/2006/math">
                    <m:r>
                      <a:rPr lang="en-US" sz="2000" i="1" smtClean="0">
                        <a:latin typeface="Cambria Math" panose="02040503050406030204" pitchFamily="18" charset="0"/>
                        <a:ea typeface="Cambria Math" panose="02040503050406030204" pitchFamily="18" charset="0"/>
                      </a:rPr>
                      <m:t>𝐴</m:t>
                    </m:r>
                    <m:r>
                      <a:rPr lang="en-US" sz="2000" b="1" i="1" smtClean="0">
                        <a:latin typeface="Cambria Math" panose="02040503050406030204" pitchFamily="18" charset="0"/>
                        <a:ea typeface="Cambria Math" panose="02040503050406030204" pitchFamily="18" charset="0"/>
                      </a:rPr>
                      <m:t>𝒙</m:t>
                    </m:r>
                    <m:r>
                      <a:rPr lang="en-US" sz="2000" i="1">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𝒃</m:t>
                    </m:r>
                  </m:oMath>
                </a14:m>
                <a:r>
                  <a:rPr lang="en-US" sz="2000" dirty="0">
                    <a:latin typeface="Arial" panose="020B0604020202020204" pitchFamily="34" charset="0"/>
                    <a:cs typeface="Arial" panose="020B0604020202020204" pitchFamily="34" charset="0"/>
                  </a:rPr>
                  <a:t>, we can find an </a:t>
                </a:r>
                <a14:m>
                  <m:oMath xmlns:m="http://schemas.openxmlformats.org/officeDocument/2006/math">
                    <m:acc>
                      <m:accPr>
                        <m:chr m:val="̂"/>
                        <m:ctrlPr>
                          <a:rPr lang="en-US" sz="2000" b="1" i="1" smtClean="0">
                            <a:latin typeface="Cambria Math" panose="02040503050406030204" pitchFamily="18" charset="0"/>
                            <a:ea typeface="Cambria Math" panose="02040503050406030204" pitchFamily="18" charset="0"/>
                          </a:rPr>
                        </m:ctrlPr>
                      </m:accPr>
                      <m:e>
                        <m:r>
                          <a:rPr lang="en-US" sz="2000" b="1" i="1" smtClean="0">
                            <a:latin typeface="Cambria Math" panose="02040503050406030204" pitchFamily="18" charset="0"/>
                            <a:ea typeface="Cambria Math" panose="02040503050406030204" pitchFamily="18" charset="0"/>
                          </a:rPr>
                          <m:t>𝒙</m:t>
                        </m:r>
                      </m:e>
                    </m:acc>
                  </m:oMath>
                </a14:m>
                <a:r>
                  <a:rPr lang="en-US" sz="2000" dirty="0">
                    <a:latin typeface="Arial" panose="020B0604020202020204" pitchFamily="34" charset="0"/>
                    <a:cs typeface="Arial" panose="020B0604020202020204" pitchFamily="34" charset="0"/>
                  </a:rPr>
                  <a:t>, which is the closet approximation: </a:t>
                </a:r>
                <a14:m>
                  <m:oMath xmlns:m="http://schemas.openxmlformats.org/officeDocument/2006/math">
                    <m:r>
                      <a:rPr lang="en-US" sz="2000" i="1">
                        <a:latin typeface="Cambria Math" panose="02040503050406030204" pitchFamily="18" charset="0"/>
                        <a:ea typeface="Cambria Math" panose="02040503050406030204" pitchFamily="18" charset="0"/>
                      </a:rPr>
                      <m:t>𝐴</m:t>
                    </m:r>
                    <m:acc>
                      <m:accPr>
                        <m:chr m:val="̂"/>
                        <m:ctrlPr>
                          <a:rPr lang="en-US" sz="2000" b="1" i="1">
                            <a:latin typeface="Cambria Math" panose="02040503050406030204" pitchFamily="18" charset="0"/>
                            <a:ea typeface="Cambria Math" panose="02040503050406030204" pitchFamily="18" charset="0"/>
                          </a:rPr>
                        </m:ctrlPr>
                      </m:accPr>
                      <m:e>
                        <m:r>
                          <a:rPr lang="en-US" sz="2000" b="1" i="1">
                            <a:latin typeface="Cambria Math" panose="02040503050406030204" pitchFamily="18" charset="0"/>
                            <a:ea typeface="Cambria Math" panose="02040503050406030204" pitchFamily="18" charset="0"/>
                          </a:rPr>
                          <m:t>𝒙</m:t>
                        </m:r>
                      </m:e>
                    </m:acc>
                  </m:oMath>
                </a14:m>
                <a:r>
                  <a:rPr lang="en-US" sz="2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m:t>
                    </m:r>
                    <m:acc>
                      <m:accPr>
                        <m:chr m:val="̂"/>
                        <m:ctrlPr>
                          <a:rPr lang="en-US" sz="2000" b="1" i="1">
                            <a:latin typeface="Cambria Math" panose="02040503050406030204" pitchFamily="18" charset="0"/>
                            <a:ea typeface="Cambria Math" panose="02040503050406030204" pitchFamily="18" charset="0"/>
                          </a:rPr>
                        </m:ctrlPr>
                      </m:accPr>
                      <m:e>
                        <m:r>
                          <a:rPr lang="en-US" sz="2000" b="1" i="1" smtClean="0">
                            <a:latin typeface="Cambria Math" panose="02040503050406030204" pitchFamily="18" charset="0"/>
                            <a:ea typeface="Cambria Math" panose="02040503050406030204" pitchFamily="18" charset="0"/>
                          </a:rPr>
                          <m:t>𝒃</m:t>
                        </m:r>
                      </m:e>
                    </m:acc>
                  </m:oMath>
                </a14:m>
                <a:r>
                  <a:rPr lang="en-US" sz="2000" dirty="0">
                    <a:latin typeface="Arial" panose="020B0604020202020204" pitchFamily="34" charset="0"/>
                    <a:cs typeface="Arial" panose="020B0604020202020204" pitchFamily="34" charset="0"/>
                  </a:rPr>
                  <a:t>, such that</a:t>
                </a:r>
              </a:p>
              <a:p>
                <a:pPr marL="914400" lvl="2" indent="0">
                  <a:lnSpc>
                    <a:spcPct val="100000"/>
                  </a:lnSpc>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𝐴</m:t>
                          </m:r>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𝒙</m:t>
                              </m:r>
                            </m:e>
                          </m:acc>
                          <m:r>
                            <a:rPr lang="en-US" b="0" i="1" smtClean="0">
                              <a:latin typeface="Cambria Math" panose="02040503050406030204" pitchFamily="18" charset="0"/>
                            </a:rPr>
                            <m:t>−</m:t>
                          </m:r>
                          <m:r>
                            <a:rPr lang="en-US" b="1" i="1" smtClean="0">
                              <a:latin typeface="Cambria Math" panose="02040503050406030204" pitchFamily="18" charset="0"/>
                            </a:rPr>
                            <m:t>𝒃</m:t>
                          </m:r>
                        </m:e>
                      </m:d>
                      <m:r>
                        <a:rPr lang="en-US" i="1">
                          <a:latin typeface="Cambria Math" panose="02040503050406030204" pitchFamily="18" charset="0"/>
                          <a:ea typeface="Cambria Math" panose="02040503050406030204" pitchFamily="18" charset="0"/>
                        </a:rPr>
                        <m:t>&lt;</m:t>
                      </m:r>
                      <m:d>
                        <m:dPr>
                          <m:begChr m:val="‖"/>
                          <m:endChr m:val="‖"/>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𝐴</m:t>
                          </m:r>
                          <m:r>
                            <a:rPr lang="en-US" b="1" i="1">
                              <a:latin typeface="Cambria Math" panose="02040503050406030204" pitchFamily="18" charset="0"/>
                              <a:ea typeface="Cambria Math" panose="02040503050406030204" pitchFamily="18" charset="0"/>
                            </a:rPr>
                            <m:t>𝒙</m:t>
                          </m:r>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𝒃</m:t>
                          </m:r>
                        </m:e>
                      </m:d>
                    </m:oMath>
                  </m:oMathPara>
                </a14:m>
                <a:endParaRPr lang="en-US" sz="1800" dirty="0">
                  <a:latin typeface="Arial" panose="020B0604020202020204" pitchFamily="34" charset="0"/>
                  <a:cs typeface="Arial" panose="020B0604020202020204" pitchFamily="34" charset="0"/>
                </a:endParaRPr>
              </a:p>
              <a:p>
                <a:pPr>
                  <a:lnSpc>
                    <a:spcPct val="100000"/>
                  </a:lnSpc>
                </a:pPr>
                <a:endParaRPr lang="en-US" sz="2400" dirty="0">
                  <a:latin typeface="Arial" panose="020B0604020202020204" pitchFamily="34" charset="0"/>
                  <a:cs typeface="Arial" panose="020B0604020202020204" pitchFamily="34" charset="0"/>
                </a:endParaRPr>
              </a:p>
              <a:p>
                <a:pPr>
                  <a:lnSpc>
                    <a:spcPct val="100000"/>
                  </a:lnSpc>
                </a:pPr>
                <a:r>
                  <a:rPr lang="en-US" sz="2400" dirty="0">
                    <a:latin typeface="Arial" panose="020B0604020202020204" pitchFamily="34" charset="0"/>
                    <a:cs typeface="Arial" panose="020B0604020202020204" pitchFamily="34" charset="0"/>
                  </a:rPr>
                  <a:t>Explain:</a:t>
                </a:r>
              </a:p>
              <a:p>
                <a:pPr lvl="1">
                  <a:lnSpc>
                    <a:spcPct val="100000"/>
                  </a:lnSpc>
                  <a:buFont typeface="Courier New" panose="02070309020205020404" pitchFamily="49" charset="0"/>
                  <a:buChar char="o"/>
                </a:pPr>
                <a:r>
                  <a:rPr lang="en-US" sz="2000" dirty="0">
                    <a:latin typeface="Arial" panose="020B0604020202020204" pitchFamily="34" charset="0"/>
                    <a:cs typeface="Arial" panose="020B0604020202020204" pitchFamily="34" charset="0"/>
                  </a:rPr>
                  <a:t>Columns of </a:t>
                </a:r>
                <a14:m>
                  <m:oMath xmlns:m="http://schemas.openxmlformats.org/officeDocument/2006/math">
                    <m:r>
                      <a:rPr lang="en-US" sz="2000" i="1" smtClean="0">
                        <a:latin typeface="Cambria Math" panose="02040503050406030204" pitchFamily="18" charset="0"/>
                        <a:ea typeface="Cambria Math" panose="02040503050406030204" pitchFamily="18" charset="0"/>
                      </a:rPr>
                      <m:t>𝐴</m:t>
                    </m:r>
                  </m:oMath>
                </a14:m>
                <a:r>
                  <a:rPr lang="en-US" sz="2000" dirty="0">
                    <a:latin typeface="Arial" panose="020B0604020202020204" pitchFamily="34" charset="0"/>
                    <a:cs typeface="Arial" panose="020B0604020202020204" pitchFamily="34" charset="0"/>
                  </a:rPr>
                  <a:t> spans a subspace </a:t>
                </a:r>
                <a14:m>
                  <m:oMath xmlns:m="http://schemas.openxmlformats.org/officeDocument/2006/math">
                    <m:r>
                      <a:rPr lang="en-US" sz="2000" b="0" i="1" smtClean="0">
                        <a:latin typeface="Cambria Math" panose="02040503050406030204" pitchFamily="18" charset="0"/>
                        <a:ea typeface="Cambria Math" panose="02040503050406030204" pitchFamily="18" charset="0"/>
                      </a:rPr>
                      <m:t>𝑊</m:t>
                    </m:r>
                  </m:oMath>
                </a14:m>
                <a:endParaRPr lang="en-US" sz="2000" dirty="0">
                  <a:latin typeface="Arial" panose="020B0604020202020204" pitchFamily="34" charset="0"/>
                  <a:cs typeface="Arial" panose="020B0604020202020204" pitchFamily="34" charset="0"/>
                </a:endParaRPr>
              </a:p>
              <a:p>
                <a:pPr lvl="1">
                  <a:lnSpc>
                    <a:spcPct val="100000"/>
                  </a:lnSpc>
                  <a:buFont typeface="Courier New" panose="02070309020205020404" pitchFamily="49" charset="0"/>
                  <a:buChar char="o"/>
                </a:pPr>
                <a14:m>
                  <m:oMath xmlns:m="http://schemas.openxmlformats.org/officeDocument/2006/math">
                    <m:acc>
                      <m:accPr>
                        <m:chr m:val="̂"/>
                        <m:ctrlPr>
                          <a:rPr lang="en-US" sz="2000" b="1" i="1">
                            <a:latin typeface="Cambria Math" panose="02040503050406030204" pitchFamily="18" charset="0"/>
                            <a:ea typeface="Cambria Math" panose="02040503050406030204" pitchFamily="18" charset="0"/>
                          </a:rPr>
                        </m:ctrlPr>
                      </m:accPr>
                      <m:e>
                        <m:r>
                          <a:rPr lang="en-US" sz="2000" b="1" i="1">
                            <a:latin typeface="Cambria Math" panose="02040503050406030204" pitchFamily="18" charset="0"/>
                            <a:ea typeface="Cambria Math" panose="02040503050406030204" pitchFamily="18" charset="0"/>
                          </a:rPr>
                          <m:t>𝒃</m:t>
                        </m:r>
                      </m:e>
                    </m:acc>
                    <m:r>
                      <a:rPr lang="en-US"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𝐴</m:t>
                    </m:r>
                    <m:acc>
                      <m:accPr>
                        <m:chr m:val="̂"/>
                        <m:ctrlPr>
                          <a:rPr lang="en-US" sz="2000" b="1" i="1">
                            <a:latin typeface="Cambria Math" panose="02040503050406030204" pitchFamily="18" charset="0"/>
                            <a:ea typeface="Cambria Math" panose="02040503050406030204" pitchFamily="18" charset="0"/>
                          </a:rPr>
                        </m:ctrlPr>
                      </m:accPr>
                      <m:e>
                        <m:r>
                          <a:rPr lang="en-US" sz="2000" b="1" i="1">
                            <a:latin typeface="Cambria Math" panose="02040503050406030204" pitchFamily="18" charset="0"/>
                            <a:ea typeface="Cambria Math" panose="02040503050406030204" pitchFamily="18" charset="0"/>
                          </a:rPr>
                          <m:t>𝒙</m:t>
                        </m:r>
                      </m:e>
                    </m:acc>
                  </m:oMath>
                </a14:m>
                <a:r>
                  <a:rPr lang="en-US" sz="2000" dirty="0">
                    <a:latin typeface="Arial" panose="020B0604020202020204" pitchFamily="34" charset="0"/>
                    <a:cs typeface="Arial" panose="020B0604020202020204" pitchFamily="34" charset="0"/>
                  </a:rPr>
                  <a:t> is the linear combination of columns of </a:t>
                </a:r>
                <a14:m>
                  <m:oMath xmlns:m="http://schemas.openxmlformats.org/officeDocument/2006/math">
                    <m:r>
                      <a:rPr lang="en-US" sz="2000" i="1">
                        <a:latin typeface="Cambria Math" panose="02040503050406030204" pitchFamily="18" charset="0"/>
                        <a:ea typeface="Cambria Math" panose="02040503050406030204" pitchFamily="18" charset="0"/>
                      </a:rPr>
                      <m:t>𝐴</m:t>
                    </m:r>
                  </m:oMath>
                </a14:m>
                <a:r>
                  <a:rPr lang="en-US" sz="2000" dirty="0">
                    <a:latin typeface="Arial" panose="020B0604020202020204" pitchFamily="34" charset="0"/>
                    <a:cs typeface="Arial" panose="020B0604020202020204" pitchFamily="34" charset="0"/>
                  </a:rPr>
                  <a:t>, so </a:t>
                </a:r>
                <a14:m>
                  <m:oMath xmlns:m="http://schemas.openxmlformats.org/officeDocument/2006/math">
                    <m:acc>
                      <m:accPr>
                        <m:chr m:val="̂"/>
                        <m:ctrlPr>
                          <a:rPr lang="en-US" sz="2000" b="1" i="1">
                            <a:latin typeface="Cambria Math" panose="02040503050406030204" pitchFamily="18" charset="0"/>
                            <a:ea typeface="Cambria Math" panose="02040503050406030204" pitchFamily="18" charset="0"/>
                          </a:rPr>
                        </m:ctrlPr>
                      </m:accPr>
                      <m:e>
                        <m:r>
                          <a:rPr lang="en-US" sz="2000" b="1" i="1">
                            <a:latin typeface="Cambria Math" panose="02040503050406030204" pitchFamily="18" charset="0"/>
                            <a:ea typeface="Cambria Math" panose="02040503050406030204" pitchFamily="18" charset="0"/>
                          </a:rPr>
                          <m:t>𝒃</m:t>
                        </m:r>
                      </m:e>
                    </m:acc>
                  </m:oMath>
                </a14:m>
                <a:r>
                  <a:rPr lang="en-US" sz="2000" dirty="0">
                    <a:latin typeface="Arial" panose="020B0604020202020204" pitchFamily="34" charset="0"/>
                    <a:cs typeface="Arial" panose="020B0604020202020204" pitchFamily="34" charset="0"/>
                  </a:rPr>
                  <a:t> is in subspace </a:t>
                </a:r>
                <a14:m>
                  <m:oMath xmlns:m="http://schemas.openxmlformats.org/officeDocument/2006/math">
                    <m:r>
                      <a:rPr lang="en-US" sz="2000" i="1">
                        <a:latin typeface="Cambria Math" panose="02040503050406030204" pitchFamily="18" charset="0"/>
                        <a:ea typeface="Cambria Math" panose="02040503050406030204" pitchFamily="18" charset="0"/>
                      </a:rPr>
                      <m:t>𝑊</m:t>
                    </m:r>
                  </m:oMath>
                </a14:m>
                <a:endParaRPr lang="en-US" sz="2000" dirty="0">
                  <a:latin typeface="Arial" panose="020B0604020202020204" pitchFamily="34" charset="0"/>
                  <a:cs typeface="Arial" panose="020B0604020202020204" pitchFamily="34" charset="0"/>
                </a:endParaRPr>
              </a:p>
              <a:p>
                <a:pPr lvl="1">
                  <a:lnSpc>
                    <a:spcPct val="100000"/>
                  </a:lnSpc>
                  <a:buFont typeface="Courier New" panose="02070309020205020404" pitchFamily="49" charset="0"/>
                  <a:buChar char="o"/>
                </a:pPr>
                <a:r>
                  <a:rPr lang="en-US" sz="2000" dirty="0">
                    <a:latin typeface="Arial" panose="020B0604020202020204" pitchFamily="34" charset="0"/>
                    <a:cs typeface="Arial" panose="020B0604020202020204" pitchFamily="34" charset="0"/>
                  </a:rPr>
                  <a:t>If </a:t>
                </a:r>
                <a14:m>
                  <m:oMath xmlns:m="http://schemas.openxmlformats.org/officeDocument/2006/math">
                    <m:acc>
                      <m:accPr>
                        <m:chr m:val="̂"/>
                        <m:ctrlPr>
                          <a:rPr lang="en-US" sz="2000" b="1" i="1" smtClean="0">
                            <a:latin typeface="Cambria Math" panose="02040503050406030204" pitchFamily="18" charset="0"/>
                            <a:ea typeface="Cambria Math" panose="02040503050406030204" pitchFamily="18" charset="0"/>
                          </a:rPr>
                        </m:ctrlPr>
                      </m:accPr>
                      <m:e>
                        <m:r>
                          <a:rPr lang="en-US" sz="2000" b="1" i="1">
                            <a:latin typeface="Cambria Math" panose="02040503050406030204" pitchFamily="18" charset="0"/>
                            <a:ea typeface="Cambria Math" panose="02040503050406030204" pitchFamily="18" charset="0"/>
                          </a:rPr>
                          <m:t>𝒃</m:t>
                        </m:r>
                      </m:e>
                    </m:acc>
                  </m:oMath>
                </a14:m>
                <a:r>
                  <a:rPr lang="en-US" sz="2000" dirty="0">
                    <a:latin typeface="Arial" panose="020B0604020202020204" pitchFamily="34" charset="0"/>
                    <a:cs typeface="Arial" panose="020B0604020202020204" pitchFamily="34" charset="0"/>
                  </a:rPr>
                  <a:t> is the orthogonal projection of </a:t>
                </a:r>
                <a14:m>
                  <m:oMath xmlns:m="http://schemas.openxmlformats.org/officeDocument/2006/math">
                    <m:r>
                      <a:rPr lang="en-US" sz="2000" b="1" i="1">
                        <a:latin typeface="Cambria Math" panose="02040503050406030204" pitchFamily="18" charset="0"/>
                        <a:ea typeface="Cambria Math" panose="02040503050406030204" pitchFamily="18" charset="0"/>
                      </a:rPr>
                      <m:t>𝒃</m:t>
                    </m:r>
                  </m:oMath>
                </a14:m>
                <a:r>
                  <a:rPr lang="en-US" sz="2000" dirty="0">
                    <a:latin typeface="Arial" panose="020B0604020202020204" pitchFamily="34" charset="0"/>
                    <a:cs typeface="Arial" panose="020B0604020202020204" pitchFamily="34" charset="0"/>
                  </a:rPr>
                  <a:t> onto </a:t>
                </a:r>
                <a14:m>
                  <m:oMath xmlns:m="http://schemas.openxmlformats.org/officeDocument/2006/math">
                    <m:r>
                      <a:rPr lang="en-US" sz="2000" i="1">
                        <a:latin typeface="Cambria Math" panose="02040503050406030204" pitchFamily="18" charset="0"/>
                        <a:ea typeface="Cambria Math" panose="02040503050406030204" pitchFamily="18" charset="0"/>
                      </a:rPr>
                      <m:t>𝑊</m:t>
                    </m:r>
                  </m:oMath>
                </a14:m>
                <a:r>
                  <a:rPr lang="en-US" sz="2000" dirty="0">
                    <a:latin typeface="Arial" panose="020B0604020202020204" pitchFamily="34" charset="0"/>
                    <a:cs typeface="Arial" panose="020B0604020202020204" pitchFamily="34" charset="0"/>
                  </a:rPr>
                  <a:t>, then </a:t>
                </a:r>
                <a14:m>
                  <m:oMath xmlns:m="http://schemas.openxmlformats.org/officeDocument/2006/math">
                    <m:d>
                      <m:dPr>
                        <m:begChr m:val="‖"/>
                        <m:endChr m:val="‖"/>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𝐴</m:t>
                        </m:r>
                        <m:acc>
                          <m:accPr>
                            <m:chr m:val="̂"/>
                            <m:ctrlPr>
                              <a:rPr lang="en-US" sz="2000" b="1" i="1">
                                <a:latin typeface="Cambria Math" panose="02040503050406030204" pitchFamily="18" charset="0"/>
                                <a:ea typeface="Cambria Math" panose="02040503050406030204" pitchFamily="18" charset="0"/>
                              </a:rPr>
                            </m:ctrlPr>
                          </m:accPr>
                          <m:e>
                            <m:r>
                              <a:rPr lang="en-US" sz="2000" b="1" i="1">
                                <a:latin typeface="Cambria Math" panose="02040503050406030204" pitchFamily="18" charset="0"/>
                                <a:ea typeface="Cambria Math" panose="02040503050406030204" pitchFamily="18" charset="0"/>
                              </a:rPr>
                              <m:t>𝒙</m:t>
                            </m:r>
                          </m:e>
                        </m:acc>
                        <m:r>
                          <a:rPr lang="en-US" sz="2000" i="1">
                            <a:latin typeface="Cambria Math" panose="02040503050406030204" pitchFamily="18" charset="0"/>
                          </a:rPr>
                          <m:t>−</m:t>
                        </m:r>
                        <m:r>
                          <a:rPr lang="en-US" sz="2000" b="1" i="1">
                            <a:latin typeface="Cambria Math" panose="02040503050406030204" pitchFamily="18" charset="0"/>
                          </a:rPr>
                          <m:t>𝒃</m:t>
                        </m:r>
                      </m:e>
                    </m:d>
                  </m:oMath>
                </a14:m>
                <a:r>
                  <a:rPr lang="en-US" sz="2000" dirty="0">
                    <a:latin typeface="Arial" panose="020B0604020202020204" pitchFamily="34" charset="0"/>
                    <a:cs typeface="Arial" panose="020B0604020202020204" pitchFamily="34" charset="0"/>
                  </a:rPr>
                  <a:t>= </a:t>
                </a:r>
                <a14:m>
                  <m:oMath xmlns:m="http://schemas.openxmlformats.org/officeDocument/2006/math">
                    <m:d>
                      <m:dPr>
                        <m:begChr m:val="‖"/>
                        <m:endChr m:val="‖"/>
                        <m:ctrlPr>
                          <a:rPr lang="en-US" sz="2000" i="1">
                            <a:latin typeface="Cambria Math" panose="02040503050406030204" pitchFamily="18" charset="0"/>
                          </a:rPr>
                        </m:ctrlPr>
                      </m:dPr>
                      <m:e>
                        <m:acc>
                          <m:accPr>
                            <m:chr m:val="̂"/>
                            <m:ctrlPr>
                              <a:rPr lang="en-US" sz="2000" b="1" i="1">
                                <a:latin typeface="Cambria Math" panose="02040503050406030204" pitchFamily="18" charset="0"/>
                                <a:ea typeface="Cambria Math" panose="02040503050406030204" pitchFamily="18" charset="0"/>
                              </a:rPr>
                            </m:ctrlPr>
                          </m:accPr>
                          <m:e>
                            <m:r>
                              <a:rPr lang="en-US" sz="2000" b="1" i="1" smtClean="0">
                                <a:latin typeface="Cambria Math" panose="02040503050406030204" pitchFamily="18" charset="0"/>
                                <a:ea typeface="Cambria Math" panose="02040503050406030204" pitchFamily="18" charset="0"/>
                              </a:rPr>
                              <m:t>𝒃</m:t>
                            </m:r>
                          </m:e>
                        </m:acc>
                        <m:r>
                          <a:rPr lang="en-US" sz="2000" i="1">
                            <a:latin typeface="Cambria Math" panose="02040503050406030204" pitchFamily="18" charset="0"/>
                          </a:rPr>
                          <m:t>−</m:t>
                        </m:r>
                        <m:r>
                          <a:rPr lang="en-US" sz="2000" b="1" i="1">
                            <a:latin typeface="Cambria Math" panose="02040503050406030204" pitchFamily="18" charset="0"/>
                          </a:rPr>
                          <m:t>𝒃</m:t>
                        </m:r>
                      </m:e>
                    </m:d>
                  </m:oMath>
                </a14:m>
                <a:r>
                  <a:rPr lang="en-US" sz="2000" dirty="0">
                    <a:latin typeface="Arial" panose="020B0604020202020204" pitchFamily="34" charset="0"/>
                    <a:cs typeface="Arial" panose="020B0604020202020204" pitchFamily="34" charset="0"/>
                  </a:rPr>
                  <a:t> (residual) is orthogonal to </a:t>
                </a:r>
                <a14:m>
                  <m:oMath xmlns:m="http://schemas.openxmlformats.org/officeDocument/2006/math">
                    <m:r>
                      <a:rPr lang="en-US" sz="2000" i="1">
                        <a:latin typeface="Cambria Math" panose="02040503050406030204" pitchFamily="18" charset="0"/>
                        <a:ea typeface="Cambria Math" panose="02040503050406030204" pitchFamily="18" charset="0"/>
                      </a:rPr>
                      <m:t>𝑊</m:t>
                    </m:r>
                  </m:oMath>
                </a14:m>
                <a:endParaRPr lang="en-US" sz="2000" dirty="0">
                  <a:latin typeface="Arial" panose="020B0604020202020204" pitchFamily="34" charset="0"/>
                  <a:ea typeface="Cambria Math" panose="02040503050406030204" pitchFamily="18" charset="0"/>
                  <a:cs typeface="Arial" panose="020B0604020202020204" pitchFamily="34" charset="0"/>
                </a:endParaRPr>
              </a:p>
              <a:p>
                <a:pPr lvl="1">
                  <a:lnSpc>
                    <a:spcPct val="100000"/>
                  </a:lnSpc>
                  <a:buFont typeface="Courier New" panose="02070309020205020404" pitchFamily="49" charset="0"/>
                  <a:buChar char="o"/>
                </a:pPr>
                <a:r>
                  <a:rPr lang="en-US" sz="2000" dirty="0">
                    <a:latin typeface="Arial" panose="020B0604020202020204" pitchFamily="34" charset="0"/>
                    <a:ea typeface="Cambria Math" panose="02040503050406030204" pitchFamily="18" charset="0"/>
                    <a:cs typeface="Arial" panose="020B0604020202020204" pitchFamily="34" charset="0"/>
                  </a:rPr>
                  <a:t>So, </a:t>
                </a:r>
                <a14:m>
                  <m:oMath xmlns:m="http://schemas.openxmlformats.org/officeDocument/2006/math">
                    <m:d>
                      <m:dPr>
                        <m:begChr m:val="‖"/>
                        <m:endChr m:val="‖"/>
                        <m:ctrlPr>
                          <a:rPr lang="en-US" sz="2000" i="1" smtClean="0">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𝐴</m:t>
                        </m:r>
                        <m:acc>
                          <m:accPr>
                            <m:chr m:val="̂"/>
                            <m:ctrlPr>
                              <a:rPr lang="en-US" sz="2000" b="1" i="1">
                                <a:latin typeface="Cambria Math" panose="02040503050406030204" pitchFamily="18" charset="0"/>
                                <a:ea typeface="Cambria Math" panose="02040503050406030204" pitchFamily="18" charset="0"/>
                              </a:rPr>
                            </m:ctrlPr>
                          </m:accPr>
                          <m:e>
                            <m:r>
                              <a:rPr lang="en-US" sz="2000" b="1" i="1">
                                <a:latin typeface="Cambria Math" panose="02040503050406030204" pitchFamily="18" charset="0"/>
                                <a:ea typeface="Cambria Math" panose="02040503050406030204" pitchFamily="18" charset="0"/>
                              </a:rPr>
                              <m:t>𝒙</m:t>
                            </m:r>
                          </m:e>
                        </m:acc>
                        <m:r>
                          <a:rPr lang="en-US" sz="2000" i="1">
                            <a:latin typeface="Cambria Math" panose="02040503050406030204" pitchFamily="18" charset="0"/>
                          </a:rPr>
                          <m:t>−</m:t>
                        </m:r>
                        <m:r>
                          <a:rPr lang="en-US" sz="2000" b="1" i="1">
                            <a:latin typeface="Cambria Math" panose="02040503050406030204" pitchFamily="18" charset="0"/>
                          </a:rPr>
                          <m:t>𝒃</m:t>
                        </m:r>
                      </m:e>
                    </m:d>
                  </m:oMath>
                </a14:m>
                <a:r>
                  <a:rPr lang="en-US" sz="2000" dirty="0">
                    <a:latin typeface="Arial" panose="020B0604020202020204" pitchFamily="34" charset="0"/>
                    <a:ea typeface="Cambria Math" panose="02040503050406030204" pitchFamily="18" charset="0"/>
                    <a:cs typeface="Arial" panose="020B0604020202020204" pitchFamily="34" charset="0"/>
                  </a:rPr>
                  <a:t> is the least distance from </a:t>
                </a:r>
                <a14:m>
                  <m:oMath xmlns:m="http://schemas.openxmlformats.org/officeDocument/2006/math">
                    <m:r>
                      <a:rPr lang="en-US" sz="2000" b="1" i="1">
                        <a:latin typeface="Cambria Math" panose="02040503050406030204" pitchFamily="18" charset="0"/>
                        <a:ea typeface="Cambria Math" panose="02040503050406030204" pitchFamily="18" charset="0"/>
                      </a:rPr>
                      <m:t>𝒃</m:t>
                    </m:r>
                  </m:oMath>
                </a14:m>
                <a:r>
                  <a:rPr lang="en-US" sz="2000" dirty="0">
                    <a:latin typeface="Arial" panose="020B0604020202020204" pitchFamily="34" charset="0"/>
                    <a:ea typeface="Cambria Math" panose="02040503050406030204" pitchFamily="18" charset="0"/>
                    <a:cs typeface="Arial" panose="020B0604020202020204" pitchFamily="34" charset="0"/>
                  </a:rPr>
                  <a:t> to </a:t>
                </a:r>
                <a14:m>
                  <m:oMath xmlns:m="http://schemas.openxmlformats.org/officeDocument/2006/math">
                    <m:r>
                      <a:rPr lang="en-US" sz="2000" i="1">
                        <a:latin typeface="Cambria Math" panose="02040503050406030204" pitchFamily="18" charset="0"/>
                        <a:ea typeface="Cambria Math" panose="02040503050406030204" pitchFamily="18" charset="0"/>
                      </a:rPr>
                      <m:t>𝑊</m:t>
                    </m:r>
                  </m:oMath>
                </a14:m>
                <a:endParaRPr lang="en-US" sz="2000" dirty="0">
                  <a:latin typeface="Arial" panose="020B0604020202020204" pitchFamily="34" charset="0"/>
                  <a:ea typeface="Cambria Math" panose="02040503050406030204" pitchFamily="18" charset="0"/>
                  <a:cs typeface="Arial" panose="020B0604020202020204" pitchFamily="34" charset="0"/>
                </a:endParaRPr>
              </a:p>
              <a:p>
                <a:pPr lvl="1">
                  <a:lnSpc>
                    <a:spcPct val="100000"/>
                  </a:lnSpc>
                  <a:buFont typeface="Courier New" panose="02070309020205020404" pitchFamily="49" charset="0"/>
                  <a:buChar char="o"/>
                </a:pPr>
                <a:endParaRPr lang="en-US" sz="2000" dirty="0">
                  <a:latin typeface="Arial" panose="020B0604020202020204" pitchFamily="34" charset="0"/>
                  <a:ea typeface="Cambria Math" panose="02040503050406030204" pitchFamily="18" charset="0"/>
                  <a:cs typeface="Arial" panose="020B0604020202020204" pitchFamily="34" charset="0"/>
                </a:endParaRPr>
              </a:p>
              <a:p>
                <a:pPr lvl="1">
                  <a:lnSpc>
                    <a:spcPct val="100000"/>
                  </a:lnSpc>
                  <a:buFont typeface="Courier New" panose="02070309020205020404" pitchFamily="49" charset="0"/>
                  <a:buChar char="o"/>
                </a:pPr>
                <a:endParaRPr lang="en-US" sz="2000" dirty="0">
                  <a:latin typeface="Arial" panose="020B0604020202020204" pitchFamily="34" charset="0"/>
                  <a:cs typeface="Arial" panose="020B0604020202020204" pitchFamily="34" charset="0"/>
                </a:endParaRPr>
              </a:p>
              <a:p>
                <a:pPr marL="457200" lvl="1" indent="0">
                  <a:lnSpc>
                    <a:spcPct val="100000"/>
                  </a:lnSpc>
                  <a:buNone/>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525DD192-D65F-32D2-A3F9-C2882E5C120D}"/>
                  </a:ext>
                </a:extLst>
              </p:cNvPr>
              <p:cNvSpPr>
                <a:spLocks noGrp="1" noRot="1" noChangeAspect="1" noMove="1" noResize="1" noEditPoints="1" noAdjustHandles="1" noChangeArrowheads="1" noChangeShapeType="1" noTextEdit="1"/>
              </p:cNvSpPr>
              <p:nvPr>
                <p:ph idx="1"/>
              </p:nvPr>
            </p:nvSpPr>
            <p:spPr>
              <a:xfrm>
                <a:off x="838200" y="1509311"/>
                <a:ext cx="8283766" cy="4983564"/>
              </a:xfrm>
              <a:blipFill>
                <a:blip r:embed="rId2"/>
                <a:stretch>
                  <a:fillRect l="-1072" t="-1272" r="-15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F66CCFE-BADA-E596-F5F5-2FF4DDBCD517}"/>
              </a:ext>
            </a:extLst>
          </p:cNvPr>
          <p:cNvSpPr>
            <a:spLocks noGrp="1"/>
          </p:cNvSpPr>
          <p:nvPr>
            <p:ph type="sldNum" sz="quarter" idx="12"/>
          </p:nvPr>
        </p:nvSpPr>
        <p:spPr/>
        <p:txBody>
          <a:bodyPr/>
          <a:lstStyle/>
          <a:p>
            <a:fld id="{753F1077-7B91-4D11-8473-7F9D495CD0E2}" type="slidenum">
              <a:rPr lang="en-SG" smtClean="0"/>
              <a:t>12</a:t>
            </a:fld>
            <a:endParaRPr lang="en-SG"/>
          </a:p>
        </p:txBody>
      </p:sp>
      <p:grpSp>
        <p:nvGrpSpPr>
          <p:cNvPr id="8" name="Group 7">
            <a:extLst>
              <a:ext uri="{FF2B5EF4-FFF2-40B4-BE49-F238E27FC236}">
                <a16:creationId xmlns:a16="http://schemas.microsoft.com/office/drawing/2014/main" id="{812B54A2-4AC3-D451-FAD0-C7AD1E96FA34}"/>
              </a:ext>
            </a:extLst>
          </p:cNvPr>
          <p:cNvGrpSpPr/>
          <p:nvPr/>
        </p:nvGrpSpPr>
        <p:grpSpPr>
          <a:xfrm>
            <a:off x="9011799" y="2582530"/>
            <a:ext cx="3180202" cy="1769133"/>
            <a:chOff x="8875005" y="2834874"/>
            <a:chExt cx="3111347" cy="1692939"/>
          </a:xfrm>
        </p:grpSpPr>
        <p:pic>
          <p:nvPicPr>
            <p:cNvPr id="5" name="Picture 4">
              <a:extLst>
                <a:ext uri="{FF2B5EF4-FFF2-40B4-BE49-F238E27FC236}">
                  <a16:creationId xmlns:a16="http://schemas.microsoft.com/office/drawing/2014/main" id="{D5236B0A-6427-C5F3-C8CD-EF3D6090898A}"/>
                </a:ext>
              </a:extLst>
            </p:cNvPr>
            <p:cNvPicPr>
              <a:picLocks noChangeAspect="1"/>
            </p:cNvPicPr>
            <p:nvPr/>
          </p:nvPicPr>
          <p:blipFill>
            <a:blip r:embed="rId3"/>
            <a:stretch>
              <a:fillRect/>
            </a:stretch>
          </p:blipFill>
          <p:spPr>
            <a:xfrm>
              <a:off x="8875005" y="2834874"/>
              <a:ext cx="3111347" cy="1692939"/>
            </a:xfrm>
            <a:prstGeom prst="rect">
              <a:avLst/>
            </a:prstGeom>
          </p:spPr>
        </p:pic>
        <p:cxnSp>
          <p:nvCxnSpPr>
            <p:cNvPr id="7" name="Straight Arrow Connector 6">
              <a:extLst>
                <a:ext uri="{FF2B5EF4-FFF2-40B4-BE49-F238E27FC236}">
                  <a16:creationId xmlns:a16="http://schemas.microsoft.com/office/drawing/2014/main" id="{277E51E6-1422-264B-CC1F-9909196A3BC0}"/>
                </a:ext>
              </a:extLst>
            </p:cNvPr>
            <p:cNvCxnSpPr>
              <a:cxnSpLocks/>
            </p:cNvCxnSpPr>
            <p:nvPr/>
          </p:nvCxnSpPr>
          <p:spPr>
            <a:xfrm>
              <a:off x="9661823" y="3623803"/>
              <a:ext cx="1366062" cy="585589"/>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1E5FBE26-60A0-EA8F-07E2-A00C2468B831}"/>
                  </a:ext>
                </a:extLst>
              </p:cNvPr>
              <p:cNvSpPr txBox="1">
                <a:spLocks/>
              </p:cNvSpPr>
              <p:nvPr/>
            </p:nvSpPr>
            <p:spPr>
              <a:xfrm>
                <a:off x="9121966" y="4577347"/>
                <a:ext cx="3085838" cy="19155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600" dirty="0">
                    <a:latin typeface="Arial" panose="020B0604020202020204" pitchFamily="34" charset="0"/>
                    <a:cs typeface="Arial" panose="020B0604020202020204" pitchFamily="34" charset="0"/>
                  </a:rPr>
                  <a:t>Recall 6.5.2 (see graph above) Best Approximation Theorem : </a:t>
                </a:r>
                <a14:m>
                  <m:oMath xmlns:m="http://schemas.openxmlformats.org/officeDocument/2006/math">
                    <m:d>
                      <m:dPr>
                        <m:begChr m:val="‖"/>
                        <m:endChr m:val="‖"/>
                        <m:ctrlPr>
                          <a:rPr lang="en-US" sz="1600" b="0" i="1" smtClean="0">
                            <a:latin typeface="Cambria Math" panose="02040503050406030204" pitchFamily="18" charset="0"/>
                          </a:rPr>
                        </m:ctrlPr>
                      </m:dPr>
                      <m:e>
                        <m:r>
                          <a:rPr lang="en-US" sz="1600" b="1" i="1" smtClean="0">
                            <a:latin typeface="Cambria Math" panose="02040503050406030204" pitchFamily="18" charset="0"/>
                          </a:rPr>
                          <m:t>𝒚</m:t>
                        </m:r>
                        <m:r>
                          <a:rPr lang="en-US" sz="1600" b="0" i="1" smtClean="0">
                            <a:latin typeface="Cambria Math" panose="02040503050406030204" pitchFamily="18" charset="0"/>
                          </a:rPr>
                          <m:t>−</m:t>
                        </m:r>
                        <m:acc>
                          <m:accPr>
                            <m:chr m:val="̂"/>
                            <m:ctrlPr>
                              <a:rPr lang="en-US" sz="1600" b="0" i="1" smtClean="0">
                                <a:latin typeface="Cambria Math" panose="02040503050406030204" pitchFamily="18" charset="0"/>
                              </a:rPr>
                            </m:ctrlPr>
                          </m:accPr>
                          <m:e>
                            <m:r>
                              <a:rPr lang="en-US" sz="1600" b="1" i="1" smtClean="0">
                                <a:latin typeface="Cambria Math" panose="02040503050406030204" pitchFamily="18" charset="0"/>
                              </a:rPr>
                              <m:t>𝒚</m:t>
                            </m:r>
                          </m:e>
                        </m:acc>
                      </m:e>
                    </m:d>
                    <m:r>
                      <a:rPr lang="en-US" sz="1600" i="1">
                        <a:latin typeface="Cambria Math" panose="02040503050406030204" pitchFamily="18" charset="0"/>
                        <a:ea typeface="Cambria Math" panose="02040503050406030204" pitchFamily="18" charset="0"/>
                      </a:rPr>
                      <m:t>&lt;</m:t>
                    </m:r>
                    <m:d>
                      <m:dPr>
                        <m:begChr m:val="‖"/>
                        <m:endChr m:val="‖"/>
                        <m:ctrlPr>
                          <a:rPr lang="en-US" sz="1600" i="1">
                            <a:latin typeface="Cambria Math" panose="02040503050406030204" pitchFamily="18" charset="0"/>
                          </a:rPr>
                        </m:ctrlPr>
                      </m:dPr>
                      <m:e>
                        <m:r>
                          <a:rPr lang="en-US" sz="1600" b="1" i="1">
                            <a:latin typeface="Cambria Math" panose="02040503050406030204" pitchFamily="18" charset="0"/>
                          </a:rPr>
                          <m:t>𝒚</m:t>
                        </m:r>
                        <m:r>
                          <a:rPr lang="en-US" sz="1600" i="1">
                            <a:latin typeface="Cambria Math" panose="02040503050406030204" pitchFamily="18" charset="0"/>
                          </a:rPr>
                          <m:t>−</m:t>
                        </m:r>
                        <m:r>
                          <a:rPr lang="en-US" sz="1600" b="1" i="1" smtClean="0">
                            <a:latin typeface="Cambria Math" panose="02040503050406030204" pitchFamily="18" charset="0"/>
                          </a:rPr>
                          <m:t>𝒗</m:t>
                        </m:r>
                      </m:e>
                    </m:d>
                  </m:oMath>
                </a14:m>
                <a:endParaRPr lang="en-US" sz="1600" dirty="0">
                  <a:latin typeface="Arial" panose="020B0604020202020204" pitchFamily="34" charset="0"/>
                  <a:cs typeface="Arial" panose="020B0604020202020204" pitchFamily="34" charset="0"/>
                </a:endParaRPr>
              </a:p>
              <a:p>
                <a:pPr lvl="1">
                  <a:lnSpc>
                    <a:spcPct val="100000"/>
                  </a:lnSpc>
                </a:pPr>
                <a14:m>
                  <m:oMath xmlns:m="http://schemas.openxmlformats.org/officeDocument/2006/math">
                    <m:r>
                      <a:rPr lang="en-US" sz="1400" b="1" i="1" smtClean="0">
                        <a:latin typeface="Cambria Math" panose="02040503050406030204" pitchFamily="18" charset="0"/>
                        <a:ea typeface="Cambria Math" panose="02040503050406030204" pitchFamily="18" charset="0"/>
                      </a:rPr>
                      <m:t>𝒚</m:t>
                    </m:r>
                    <m:r>
                      <a:rPr lang="en-US" sz="1400" i="1">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𝒃</m:t>
                    </m:r>
                  </m:oMath>
                </a14:m>
                <a:endParaRPr lang="en-US" sz="1400" dirty="0">
                  <a:latin typeface="Arial" panose="020B0604020202020204" pitchFamily="34" charset="0"/>
                  <a:cs typeface="Arial" panose="020B0604020202020204" pitchFamily="34" charset="0"/>
                </a:endParaRPr>
              </a:p>
              <a:p>
                <a:pPr lvl="1">
                  <a:lnSpc>
                    <a:spcPct val="100000"/>
                  </a:lnSpc>
                </a:pPr>
                <a14:m>
                  <m:oMath xmlns:m="http://schemas.openxmlformats.org/officeDocument/2006/math">
                    <m:acc>
                      <m:accPr>
                        <m:chr m:val="̂"/>
                        <m:ctrlPr>
                          <a:rPr lang="en-US" sz="1400" b="1" i="1" smtClean="0">
                            <a:latin typeface="Cambria Math" panose="02040503050406030204" pitchFamily="18" charset="0"/>
                            <a:ea typeface="Cambria Math" panose="02040503050406030204" pitchFamily="18" charset="0"/>
                          </a:rPr>
                        </m:ctrlPr>
                      </m:accPr>
                      <m:e>
                        <m:r>
                          <a:rPr lang="en-US" sz="1400" b="1" i="1" smtClean="0">
                            <a:latin typeface="Cambria Math" panose="02040503050406030204" pitchFamily="18" charset="0"/>
                            <a:ea typeface="Cambria Math" panose="02040503050406030204" pitchFamily="18" charset="0"/>
                          </a:rPr>
                          <m:t>𝒚</m:t>
                        </m:r>
                      </m:e>
                    </m:acc>
                  </m:oMath>
                </a14:m>
                <a:r>
                  <a:rPr lang="en-US" sz="14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acc>
                      <m:accPr>
                        <m:chr m:val="̂"/>
                        <m:ctrlPr>
                          <a:rPr lang="en-US" sz="1400" b="1" i="1">
                            <a:latin typeface="Cambria Math" panose="02040503050406030204" pitchFamily="18" charset="0"/>
                            <a:ea typeface="Cambria Math" panose="02040503050406030204" pitchFamily="18" charset="0"/>
                          </a:rPr>
                        </m:ctrlPr>
                      </m:accPr>
                      <m:e>
                        <m:r>
                          <a:rPr lang="en-US" sz="1400" b="1" i="1" smtClean="0">
                            <a:latin typeface="Cambria Math" panose="02040503050406030204" pitchFamily="18" charset="0"/>
                            <a:ea typeface="Cambria Math" panose="02040503050406030204" pitchFamily="18" charset="0"/>
                          </a:rPr>
                          <m:t>𝒃</m:t>
                        </m:r>
                      </m:e>
                    </m:acc>
                  </m:oMath>
                </a14:m>
                <a:endParaRPr lang="en-US" sz="1400" dirty="0">
                  <a:latin typeface="Arial" panose="020B0604020202020204" pitchFamily="34" charset="0"/>
                  <a:cs typeface="Arial" panose="020B0604020202020204" pitchFamily="34" charset="0"/>
                </a:endParaRPr>
              </a:p>
              <a:p>
                <a:pPr lvl="1">
                  <a:lnSpc>
                    <a:spcPct val="100000"/>
                  </a:lnSpc>
                </a:pPr>
                <a14:m>
                  <m:oMath xmlns:m="http://schemas.openxmlformats.org/officeDocument/2006/math">
                    <m:r>
                      <a:rPr lang="en-US" sz="1400" b="1" i="1" smtClean="0">
                        <a:latin typeface="Cambria Math" panose="02040503050406030204" pitchFamily="18" charset="0"/>
                        <a:ea typeface="Cambria Math" panose="02040503050406030204" pitchFamily="18" charset="0"/>
                      </a:rPr>
                      <m:t>𝒗</m:t>
                    </m:r>
                  </m:oMath>
                </a14:m>
                <a:r>
                  <a:rPr lang="en-US" sz="1400" dirty="0">
                    <a:latin typeface="Arial" panose="020B0604020202020204" pitchFamily="34" charset="0"/>
                    <a:cs typeface="Arial" panose="020B0604020202020204" pitchFamily="34" charset="0"/>
                  </a:rPr>
                  <a:t> (red color) is an any vector in </a:t>
                </a:r>
                <a14:m>
                  <m:oMath xmlns:m="http://schemas.openxmlformats.org/officeDocument/2006/math">
                    <m:r>
                      <a:rPr lang="en-US" sz="1400" i="1">
                        <a:latin typeface="Cambria Math" panose="02040503050406030204" pitchFamily="18" charset="0"/>
                        <a:ea typeface="Cambria Math" panose="02040503050406030204" pitchFamily="18" charset="0"/>
                      </a:rPr>
                      <m:t>𝑊</m:t>
                    </m:r>
                  </m:oMath>
                </a14:m>
                <a:endParaRPr lang="en-US" sz="1400" dirty="0">
                  <a:latin typeface="Arial" panose="020B0604020202020204" pitchFamily="34" charset="0"/>
                  <a:cs typeface="Arial" panose="020B0604020202020204" pitchFamily="34" charset="0"/>
                </a:endParaRPr>
              </a:p>
            </p:txBody>
          </p:sp>
        </mc:Choice>
        <mc:Fallback xmlns="">
          <p:sp>
            <p:nvSpPr>
              <p:cNvPr id="9" name="Content Placeholder 2">
                <a:extLst>
                  <a:ext uri="{FF2B5EF4-FFF2-40B4-BE49-F238E27FC236}">
                    <a16:creationId xmlns:a16="http://schemas.microsoft.com/office/drawing/2014/main" id="{1E5FBE26-60A0-EA8F-07E2-A00C2468B831}"/>
                  </a:ext>
                </a:extLst>
              </p:cNvPr>
              <p:cNvSpPr txBox="1">
                <a:spLocks noRot="1" noChangeAspect="1" noMove="1" noResize="1" noEditPoints="1" noAdjustHandles="1" noChangeArrowheads="1" noChangeShapeType="1" noTextEdit="1"/>
              </p:cNvSpPr>
              <p:nvPr/>
            </p:nvSpPr>
            <p:spPr>
              <a:xfrm>
                <a:off x="9121966" y="4577347"/>
                <a:ext cx="3085838" cy="1915528"/>
              </a:xfrm>
              <a:prstGeom prst="rect">
                <a:avLst/>
              </a:prstGeom>
              <a:blipFill>
                <a:blip r:embed="rId4"/>
                <a:stretch>
                  <a:fillRect l="-820" t="-658" b="-1316"/>
                </a:stretch>
              </a:blipFill>
            </p:spPr>
            <p:txBody>
              <a:bodyPr/>
              <a:lstStyle/>
              <a:p>
                <a:r>
                  <a:rPr lang="en-US">
                    <a:noFill/>
                  </a:rPr>
                  <a:t> </a:t>
                </a:r>
              </a:p>
            </p:txBody>
          </p:sp>
        </mc:Fallback>
      </mc:AlternateContent>
    </p:spTree>
    <p:extLst>
      <p:ext uri="{BB962C8B-B14F-4D97-AF65-F5344CB8AC3E}">
        <p14:creationId xmlns:p14="http://schemas.microsoft.com/office/powerpoint/2010/main" val="1542292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9E0F1-AD02-7455-F659-F3A4FAC8951C}"/>
              </a:ext>
            </a:extLst>
          </p:cNvPr>
          <p:cNvSpPr>
            <a:spLocks noGrp="1"/>
          </p:cNvSpPr>
          <p:nvPr>
            <p:ph type="title"/>
          </p:nvPr>
        </p:nvSpPr>
        <p:spPr>
          <a:xfrm>
            <a:off x="838199" y="365125"/>
            <a:ext cx="10685443" cy="1325563"/>
          </a:xfrm>
        </p:spPr>
        <p:txBody>
          <a:bodyPr/>
          <a:lstStyle/>
          <a:p>
            <a:r>
              <a:rPr lang="en-US" u="sng" dirty="0">
                <a:solidFill>
                  <a:srgbClr val="FF0000"/>
                </a:solidFill>
              </a:rPr>
              <a:t>Key points – </a:t>
            </a:r>
            <a:r>
              <a:rPr lang="en-US" altLang="zh-CN" u="sng" dirty="0">
                <a:solidFill>
                  <a:srgbClr val="FF0000"/>
                </a:solidFill>
              </a:rPr>
              <a:t>7</a:t>
            </a:r>
            <a:r>
              <a:rPr lang="en-US" u="sng" dirty="0">
                <a:solidFill>
                  <a:srgbClr val="FF0000"/>
                </a:solidFill>
              </a:rPr>
              <a:t>.1.3 Norm Equation (LS Solution)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763582-138B-D4B9-1DE9-7978AE7B596B}"/>
                  </a:ext>
                </a:extLst>
              </p:cNvPr>
              <p:cNvSpPr>
                <a:spLocks noGrp="1"/>
              </p:cNvSpPr>
              <p:nvPr>
                <p:ph idx="1"/>
              </p:nvPr>
            </p:nvSpPr>
            <p:spPr>
              <a:xfrm>
                <a:off x="838200" y="1509310"/>
                <a:ext cx="10515600" cy="4983565"/>
              </a:xfrm>
            </p:spPr>
            <p:txBody>
              <a:bodyPr>
                <a:normAutofit fontScale="70000" lnSpcReduction="20000"/>
              </a:bodyPr>
              <a:lstStyle/>
              <a:p>
                <a:pPr>
                  <a:lnSpc>
                    <a:spcPct val="110000"/>
                  </a:lnSpc>
                </a:pPr>
                <a:r>
                  <a:rPr lang="en-US" dirty="0">
                    <a:latin typeface="Arial" panose="020B0604020202020204" pitchFamily="34" charset="0"/>
                    <a:cs typeface="Arial" panose="020B0604020202020204" pitchFamily="34" charset="0"/>
                  </a:rPr>
                  <a:t>Definition</a:t>
                </a:r>
              </a:p>
              <a:p>
                <a:pPr lvl="1">
                  <a:lnSpc>
                    <a:spcPct val="110000"/>
                  </a:lnSpc>
                  <a:buFont typeface="Courier New" panose="02070309020205020404" pitchFamily="49" charset="0"/>
                  <a:buChar char="o"/>
                </a:pPr>
                <a:r>
                  <a:rPr lang="en-US" dirty="0">
                    <a:latin typeface="Arial" panose="020B0604020202020204" pitchFamily="34" charset="0"/>
                    <a:cs typeface="Arial" panose="020B0604020202020204" pitchFamily="34" charset="0"/>
                  </a:rPr>
                  <a:t>From </a:t>
                </a:r>
                <a14:m>
                  <m:oMath xmlns:m="http://schemas.openxmlformats.org/officeDocument/2006/math">
                    <m:r>
                      <a:rPr lang="en-US" sz="2400" i="1" smtClean="0">
                        <a:latin typeface="Cambria Math" panose="02040503050406030204" pitchFamily="18" charset="0"/>
                        <a:ea typeface="Cambria Math" panose="02040503050406030204" pitchFamily="18" charset="0"/>
                      </a:rPr>
                      <m:t>𝐴</m:t>
                    </m:r>
                    <m:r>
                      <a:rPr lang="en-US" sz="2400" b="1" i="1" smtClean="0">
                        <a:latin typeface="Cambria Math" panose="02040503050406030204" pitchFamily="18" charset="0"/>
                        <a:ea typeface="Cambria Math" panose="02040503050406030204" pitchFamily="18" charset="0"/>
                      </a:rPr>
                      <m:t>𝒙</m:t>
                    </m:r>
                    <m:r>
                      <a:rPr lang="en-US" sz="2400" i="1">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𝒃</m:t>
                    </m:r>
                  </m:oMath>
                </a14:m>
                <a:r>
                  <a:rPr lang="en-US" dirty="0">
                    <a:latin typeface="Arial" panose="020B0604020202020204" pitchFamily="34" charset="0"/>
                    <a:cs typeface="Arial" panose="020B0604020202020204" pitchFamily="34" charset="0"/>
                  </a:rPr>
                  <a:t>, define “normal equation”: </a:t>
                </a: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𝐴</m:t>
                        </m:r>
                      </m:e>
                      <m:sup>
                        <m:r>
                          <a:rPr lang="en-US" b="0" i="1" smtClean="0">
                            <a:latin typeface="Cambria Math" panose="02040503050406030204" pitchFamily="18" charset="0"/>
                            <a:ea typeface="Cambria Math" panose="02040503050406030204" pitchFamily="18" charset="0"/>
                          </a:rPr>
                          <m:t>𝑇</m:t>
                        </m:r>
                      </m:sup>
                    </m:sSup>
                    <m:r>
                      <a:rPr lang="en-US" i="1">
                        <a:latin typeface="Cambria Math" panose="02040503050406030204" pitchFamily="18" charset="0"/>
                        <a:ea typeface="Cambria Math" panose="02040503050406030204" pitchFamily="18" charset="0"/>
                      </a:rPr>
                      <m:t>𝐴</m:t>
                    </m:r>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𝒙</m:t>
                        </m:r>
                      </m:e>
                    </m:acc>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𝐴</m:t>
                        </m:r>
                      </m:e>
                      <m:sup>
                        <m:r>
                          <a:rPr lang="en-US" i="1">
                            <a:latin typeface="Cambria Math" panose="02040503050406030204" pitchFamily="18" charset="0"/>
                            <a:ea typeface="Cambria Math" panose="02040503050406030204" pitchFamily="18" charset="0"/>
                          </a:rPr>
                          <m:t>𝑇</m:t>
                        </m:r>
                      </m:sup>
                    </m:sSup>
                    <m:r>
                      <a:rPr lang="en-US" b="1" i="1">
                        <a:latin typeface="Cambria Math" panose="02040503050406030204" pitchFamily="18" charset="0"/>
                        <a:ea typeface="Cambria Math" panose="02040503050406030204" pitchFamily="18" charset="0"/>
                      </a:rPr>
                      <m:t>𝒃</m:t>
                    </m:r>
                  </m:oMath>
                </a14:m>
                <a:endParaRPr lang="en-US" dirty="0">
                  <a:latin typeface="Arial" panose="020B0604020202020204" pitchFamily="34" charset="0"/>
                  <a:cs typeface="Arial" panose="020B0604020202020204" pitchFamily="34" charset="0"/>
                </a:endParaRPr>
              </a:p>
              <a:p>
                <a:pPr>
                  <a:lnSpc>
                    <a:spcPct val="110000"/>
                  </a:lnSpc>
                </a:pPr>
                <a:endParaRPr lang="en-US" dirty="0">
                  <a:latin typeface="Arial" panose="020B0604020202020204" pitchFamily="34" charset="0"/>
                  <a:cs typeface="Arial" panose="020B0604020202020204" pitchFamily="34" charset="0"/>
                </a:endParaRPr>
              </a:p>
              <a:p>
                <a:pPr>
                  <a:lnSpc>
                    <a:spcPct val="110000"/>
                  </a:lnSpc>
                </a:pPr>
                <a:r>
                  <a:rPr lang="en-US" dirty="0">
                    <a:latin typeface="Arial" panose="020B0604020202020204" pitchFamily="34" charset="0"/>
                    <a:cs typeface="Arial" panose="020B0604020202020204" pitchFamily="34" charset="0"/>
                  </a:rPr>
                  <a:t>Explain</a:t>
                </a:r>
              </a:p>
              <a:p>
                <a:pPr lvl="1">
                  <a:lnSpc>
                    <a:spcPct val="110000"/>
                  </a:lnSpc>
                  <a:buFont typeface="Courier New" panose="02070309020205020404" pitchFamily="49" charset="0"/>
                  <a:buChar char="o"/>
                </a:pPr>
                <a:r>
                  <a:rPr lang="en-US" dirty="0">
                    <a:latin typeface="Arial" panose="020B0604020202020204" pitchFamily="34" charset="0"/>
                    <a:cs typeface="Arial" panose="020B0604020202020204" pitchFamily="34" charset="0"/>
                  </a:rPr>
                  <a:t>Since </a:t>
                </a:r>
                <a14:m>
                  <m:oMath xmlns:m="http://schemas.openxmlformats.org/officeDocument/2006/math">
                    <m:r>
                      <a:rPr lang="en-US" sz="2400" i="1" smtClean="0">
                        <a:latin typeface="Cambria Math" panose="02040503050406030204" pitchFamily="18" charset="0"/>
                        <a:ea typeface="Cambria Math" panose="02040503050406030204" pitchFamily="18" charset="0"/>
                      </a:rPr>
                      <m:t>𝐴</m:t>
                    </m:r>
                    <m:r>
                      <a:rPr lang="en-US" sz="2400" b="1" i="1" smtClean="0">
                        <a:latin typeface="Cambria Math" panose="02040503050406030204" pitchFamily="18" charset="0"/>
                        <a:ea typeface="Cambria Math" panose="02040503050406030204" pitchFamily="18" charset="0"/>
                      </a:rPr>
                      <m:t>𝒙</m:t>
                    </m:r>
                    <m:r>
                      <a:rPr lang="en-US" sz="2400" i="1">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𝒃</m:t>
                    </m:r>
                  </m:oMath>
                </a14:m>
                <a:r>
                  <a:rPr lang="en-US" dirty="0">
                    <a:latin typeface="Arial" panose="020B0604020202020204" pitchFamily="34" charset="0"/>
                    <a:cs typeface="Arial" panose="020B0604020202020204" pitchFamily="34" charset="0"/>
                  </a:rPr>
                  <a:t> does not have a solution (</a:t>
                </a:r>
                <a14:m>
                  <m:oMath xmlns:m="http://schemas.openxmlformats.org/officeDocument/2006/math">
                    <m:r>
                      <a:rPr lang="en-US" b="1" i="1">
                        <a:latin typeface="Cambria Math" panose="02040503050406030204" pitchFamily="18" charset="0"/>
                        <a:ea typeface="Cambria Math" panose="02040503050406030204" pitchFamily="18" charset="0"/>
                      </a:rPr>
                      <m:t>𝒃</m:t>
                    </m:r>
                  </m:oMath>
                </a14:m>
                <a:r>
                  <a:rPr lang="en-US" dirty="0">
                    <a:latin typeface="Arial" panose="020B0604020202020204" pitchFamily="34" charset="0"/>
                    <a:cs typeface="Arial" panose="020B0604020202020204" pitchFamily="34" charset="0"/>
                  </a:rPr>
                  <a:t> is not a linear combination of columns of </a:t>
                </a:r>
                <a14:m>
                  <m:oMath xmlns:m="http://schemas.openxmlformats.org/officeDocument/2006/math">
                    <m:r>
                      <a:rPr lang="en-US" i="1">
                        <a:latin typeface="Cambria Math" panose="02040503050406030204" pitchFamily="18" charset="0"/>
                        <a:ea typeface="Cambria Math" panose="02040503050406030204" pitchFamily="18" charset="0"/>
                      </a:rPr>
                      <m:t>𝐴</m:t>
                    </m:r>
                  </m:oMath>
                </a14:m>
                <a:r>
                  <a:rPr lang="en-US" dirty="0">
                    <a:latin typeface="Arial" panose="020B0604020202020204" pitchFamily="34" charset="0"/>
                    <a:cs typeface="Arial" panose="020B0604020202020204" pitchFamily="34" charset="0"/>
                  </a:rPr>
                  <a:t>), w</a:t>
                </a:r>
                <a:r>
                  <a:rPr lang="en-US" sz="2400" dirty="0">
                    <a:latin typeface="Arial" panose="020B0604020202020204" pitchFamily="34" charset="0"/>
                    <a:cs typeface="Arial" panose="020B0604020202020204" pitchFamily="34" charset="0"/>
                  </a:rPr>
                  <a:t>e project </a:t>
                </a:r>
                <a14:m>
                  <m:oMath xmlns:m="http://schemas.openxmlformats.org/officeDocument/2006/math">
                    <m:r>
                      <a:rPr lang="en-US" sz="2400" b="1" i="1" smtClean="0">
                        <a:latin typeface="Cambria Math" panose="02040503050406030204" pitchFamily="18" charset="0"/>
                        <a:ea typeface="Cambria Math" panose="02040503050406030204" pitchFamily="18" charset="0"/>
                      </a:rPr>
                      <m:t>𝒃</m:t>
                    </m:r>
                  </m:oMath>
                </a14:m>
                <a:r>
                  <a:rPr lang="en-US" sz="2400" dirty="0">
                    <a:latin typeface="Arial" panose="020B0604020202020204" pitchFamily="34" charset="0"/>
                    <a:cs typeface="Arial" panose="020B0604020202020204" pitchFamily="34" charset="0"/>
                  </a:rPr>
                  <a:t> to W spanned by the columns of </a:t>
                </a:r>
                <a14:m>
                  <m:oMath xmlns:m="http://schemas.openxmlformats.org/officeDocument/2006/math">
                    <m:r>
                      <a:rPr lang="en-US" sz="2400" i="1">
                        <a:latin typeface="Cambria Math" panose="02040503050406030204" pitchFamily="18" charset="0"/>
                        <a:ea typeface="Cambria Math" panose="02040503050406030204" pitchFamily="18" charset="0"/>
                      </a:rPr>
                      <m:t>𝐴</m:t>
                    </m:r>
                  </m:oMath>
                </a14:m>
                <a:r>
                  <a:rPr lang="en-US" sz="2400" dirty="0">
                    <a:latin typeface="Arial" panose="020B0604020202020204" pitchFamily="34" charset="0"/>
                    <a:cs typeface="Arial" panose="020B0604020202020204" pitchFamily="34" charset="0"/>
                  </a:rPr>
                  <a:t> as </a:t>
                </a:r>
                <a14:m>
                  <m:oMath xmlns:m="http://schemas.openxmlformats.org/officeDocument/2006/math">
                    <m:acc>
                      <m:accPr>
                        <m:chr m:val="̂"/>
                        <m:ctrlPr>
                          <a:rPr lang="en-US" sz="2400" b="1" i="1">
                            <a:latin typeface="Cambria Math" panose="02040503050406030204" pitchFamily="18" charset="0"/>
                            <a:ea typeface="Cambria Math" panose="02040503050406030204" pitchFamily="18" charset="0"/>
                          </a:rPr>
                        </m:ctrlPr>
                      </m:accPr>
                      <m:e>
                        <m:r>
                          <a:rPr lang="en-US" sz="2400" b="1" i="1">
                            <a:latin typeface="Cambria Math" panose="02040503050406030204" pitchFamily="18" charset="0"/>
                            <a:ea typeface="Cambria Math" panose="02040503050406030204" pitchFamily="18" charset="0"/>
                          </a:rPr>
                          <m:t>𝒃</m:t>
                        </m:r>
                      </m:e>
                    </m:acc>
                    <m:r>
                      <a:rPr lang="en-US" sz="2400" b="0" i="0" smtClean="0">
                        <a:latin typeface="Cambria Math" panose="02040503050406030204" pitchFamily="18" charset="0"/>
                        <a:ea typeface="Cambria Math" panose="02040503050406030204" pitchFamily="18" charset="0"/>
                      </a:rPr>
                      <m:t>: </m:t>
                    </m:r>
                  </m:oMath>
                </a14:m>
                <a:endParaRPr lang="en-US" sz="2400" b="0" i="0" dirty="0">
                  <a:latin typeface="Cambria Math" panose="02040503050406030204" pitchFamily="18" charset="0"/>
                  <a:ea typeface="Cambria Math" panose="02040503050406030204" pitchFamily="18" charset="0"/>
                </a:endParaRPr>
              </a:p>
              <a:p>
                <a:pPr marL="914400" lvl="2" indent="0">
                  <a:lnSpc>
                    <a:spcPct val="110000"/>
                  </a:lnSpc>
                  <a:buNone/>
                </a:pPr>
                <a:r>
                  <a:rPr lang="en-US" sz="2400" dirty="0">
                    <a:ea typeface="Cambria Math" panose="02040503050406030204" pitchFamily="18" charset="0"/>
                  </a:rPr>
                  <a:t>	</a:t>
                </a:r>
                <a14:m>
                  <m:oMath xmlns:m="http://schemas.openxmlformats.org/officeDocument/2006/math">
                    <m:r>
                      <a:rPr lang="en-US" sz="2400" i="1" smtClean="0">
                        <a:latin typeface="Cambria Math" panose="02040503050406030204" pitchFamily="18" charset="0"/>
                        <a:ea typeface="Cambria Math" panose="02040503050406030204" pitchFamily="18" charset="0"/>
                      </a:rPr>
                      <m:t>𝐴</m:t>
                    </m:r>
                    <m:acc>
                      <m:accPr>
                        <m:chr m:val="̂"/>
                        <m:ctrlPr>
                          <a:rPr lang="en-US" sz="2400" b="1" i="1">
                            <a:latin typeface="Cambria Math" panose="02040503050406030204" pitchFamily="18" charset="0"/>
                            <a:ea typeface="Cambria Math" panose="02040503050406030204" pitchFamily="18" charset="0"/>
                          </a:rPr>
                        </m:ctrlPr>
                      </m:accPr>
                      <m:e>
                        <m:r>
                          <a:rPr lang="en-US" sz="2400" b="1" i="1">
                            <a:latin typeface="Cambria Math" panose="02040503050406030204" pitchFamily="18" charset="0"/>
                            <a:ea typeface="Cambria Math" panose="02040503050406030204" pitchFamily="18" charset="0"/>
                          </a:rPr>
                          <m:t>𝒙</m:t>
                        </m:r>
                      </m:e>
                    </m:acc>
                  </m:oMath>
                </a14:m>
                <a:r>
                  <a:rPr lang="en-US" sz="24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acc>
                      <m:accPr>
                        <m:chr m:val="̂"/>
                        <m:ctrlPr>
                          <a:rPr lang="en-US" sz="2400" b="1" i="1">
                            <a:latin typeface="Cambria Math" panose="02040503050406030204" pitchFamily="18" charset="0"/>
                            <a:ea typeface="Cambria Math" panose="02040503050406030204" pitchFamily="18" charset="0"/>
                          </a:rPr>
                        </m:ctrlPr>
                      </m:accPr>
                      <m:e>
                        <m:r>
                          <a:rPr lang="en-US" sz="2400" b="1" i="1" smtClean="0">
                            <a:latin typeface="Cambria Math" panose="02040503050406030204" pitchFamily="18" charset="0"/>
                            <a:ea typeface="Cambria Math" panose="02040503050406030204" pitchFamily="18" charset="0"/>
                          </a:rPr>
                          <m:t>𝒃</m:t>
                        </m:r>
                      </m:e>
                    </m:acc>
                  </m:oMath>
                </a14:m>
                <a:endParaRPr lang="en-US" sz="2400" dirty="0">
                  <a:latin typeface="Arial" panose="020B0604020202020204" pitchFamily="34" charset="0"/>
                  <a:cs typeface="Arial" panose="020B0604020202020204" pitchFamily="34" charset="0"/>
                </a:endParaRPr>
              </a:p>
              <a:p>
                <a:pPr marL="914400" lvl="2" indent="0">
                  <a:lnSpc>
                    <a:spcPct val="110000"/>
                  </a:lnSpc>
                  <a:buNone/>
                </a:pPr>
                <a:r>
                  <a:rPr lang="en-US" sz="2400" dirty="0">
                    <a:latin typeface="Arial" panose="020B0604020202020204" pitchFamily="34" charset="0"/>
                    <a:cs typeface="Arial" panose="020B0604020202020204" pitchFamily="34" charset="0"/>
                  </a:rPr>
                  <a:t>which has a solution (because </a:t>
                </a:r>
                <a14:m>
                  <m:oMath xmlns:m="http://schemas.openxmlformats.org/officeDocument/2006/math">
                    <m:acc>
                      <m:accPr>
                        <m:chr m:val="̂"/>
                        <m:ctrlPr>
                          <a:rPr lang="en-US" sz="2400" b="1" i="1">
                            <a:latin typeface="Cambria Math" panose="02040503050406030204" pitchFamily="18" charset="0"/>
                            <a:ea typeface="Cambria Math" panose="02040503050406030204" pitchFamily="18" charset="0"/>
                          </a:rPr>
                        </m:ctrlPr>
                      </m:accPr>
                      <m:e>
                        <m:r>
                          <a:rPr lang="en-US" sz="2400" b="1" i="1">
                            <a:latin typeface="Cambria Math" panose="02040503050406030204" pitchFamily="18" charset="0"/>
                            <a:ea typeface="Cambria Math" panose="02040503050406030204" pitchFamily="18" charset="0"/>
                          </a:rPr>
                          <m:t>𝒃</m:t>
                        </m:r>
                      </m:e>
                    </m:acc>
                  </m:oMath>
                </a14:m>
                <a:r>
                  <a:rPr lang="en-US" sz="2400" dirty="0">
                    <a:latin typeface="Arial" panose="020B0604020202020204" pitchFamily="34" charset="0"/>
                    <a:cs typeface="Arial" panose="020B0604020202020204" pitchFamily="34" charset="0"/>
                  </a:rPr>
                  <a:t> is on </a:t>
                </a:r>
                <a14:m>
                  <m:oMath xmlns:m="http://schemas.openxmlformats.org/officeDocument/2006/math">
                    <m:r>
                      <a:rPr lang="en-US" sz="2400" i="1">
                        <a:latin typeface="Cambria Math" panose="02040503050406030204" pitchFamily="18" charset="0"/>
                        <a:ea typeface="Cambria Math" panose="02040503050406030204" pitchFamily="18" charset="0"/>
                      </a:rPr>
                      <m:t>𝑊</m:t>
                    </m:r>
                  </m:oMath>
                </a14:m>
                <a:r>
                  <a:rPr lang="en-US" sz="2400" dirty="0">
                    <a:latin typeface="Arial" panose="020B0604020202020204" pitchFamily="34" charset="0"/>
                    <a:cs typeface="Arial" panose="020B0604020202020204" pitchFamily="34" charset="0"/>
                  </a:rPr>
                  <a:t>)</a:t>
                </a:r>
              </a:p>
              <a:p>
                <a:pPr lvl="1">
                  <a:lnSpc>
                    <a:spcPct val="110000"/>
                  </a:lnSpc>
                  <a:buFont typeface="Courier New" panose="02070309020205020404" pitchFamily="49" charset="0"/>
                  <a:buChar char="o"/>
                </a:pPr>
                <a:endParaRPr lang="en-US" dirty="0">
                  <a:latin typeface="Arial" panose="020B0604020202020204" pitchFamily="34" charset="0"/>
                  <a:cs typeface="Arial" panose="020B0604020202020204" pitchFamily="34" charset="0"/>
                </a:endParaRPr>
              </a:p>
              <a:p>
                <a:pPr lvl="1">
                  <a:lnSpc>
                    <a:spcPct val="110000"/>
                  </a:lnSpc>
                  <a:buFont typeface="Courier New" panose="02070309020205020404" pitchFamily="49" charset="0"/>
                  <a:buChar char="o"/>
                </a:pPr>
                <a14:m>
                  <m:oMath xmlns:m="http://schemas.openxmlformats.org/officeDocument/2006/math">
                    <m:r>
                      <a:rPr lang="en-US" b="1" i="1">
                        <a:latin typeface="Cambria Math" panose="02040503050406030204" pitchFamily="18" charset="0"/>
                        <a:ea typeface="Cambria Math" panose="02040503050406030204" pitchFamily="18" charset="0"/>
                      </a:rPr>
                      <m:t>𝒃</m:t>
                    </m:r>
                    <m:r>
                      <a:rPr lang="en-US" b="1" i="1" smtClean="0">
                        <a:latin typeface="Cambria Math" panose="02040503050406030204" pitchFamily="18" charset="0"/>
                        <a:ea typeface="Cambria Math" panose="02040503050406030204" pitchFamily="18" charset="0"/>
                      </a:rPr>
                      <m:t>−</m:t>
                    </m:r>
                    <m:acc>
                      <m:accPr>
                        <m:chr m:val="̂"/>
                        <m:ctrlPr>
                          <a:rPr lang="en-US" b="1" i="1">
                            <a:latin typeface="Cambria Math" panose="02040503050406030204" pitchFamily="18" charset="0"/>
                            <a:ea typeface="Cambria Math" panose="02040503050406030204" pitchFamily="18" charset="0"/>
                          </a:rPr>
                        </m:ctrlPr>
                      </m:accPr>
                      <m:e>
                        <m:r>
                          <a:rPr lang="en-US" b="1" i="1" smtClean="0">
                            <a:latin typeface="Cambria Math" panose="02040503050406030204" pitchFamily="18" charset="0"/>
                            <a:ea typeface="Cambria Math" panose="02040503050406030204" pitchFamily="18" charset="0"/>
                          </a:rPr>
                          <m:t>𝒃</m:t>
                        </m:r>
                      </m:e>
                    </m:acc>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𝒃</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𝐴</m:t>
                    </m:r>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𝒙</m:t>
                        </m:r>
                      </m:e>
                    </m:acc>
                  </m:oMath>
                </a14:m>
                <a:r>
                  <a:rPr lang="en-US" dirty="0">
                    <a:latin typeface="Arial" panose="020B0604020202020204" pitchFamily="34" charset="0"/>
                    <a:cs typeface="Arial" panose="020B0604020202020204" pitchFamily="34" charset="0"/>
                  </a:rPr>
                  <a:t> is the residual of </a:t>
                </a:r>
                <a14:m>
                  <m:oMath xmlns:m="http://schemas.openxmlformats.org/officeDocument/2006/math">
                    <m:r>
                      <a:rPr lang="en-US" b="1" i="1">
                        <a:latin typeface="Cambria Math" panose="02040503050406030204" pitchFamily="18" charset="0"/>
                        <a:ea typeface="Cambria Math" panose="02040503050406030204" pitchFamily="18" charset="0"/>
                      </a:rPr>
                      <m:t>𝒃</m:t>
                    </m:r>
                  </m:oMath>
                </a14:m>
                <a:r>
                  <a:rPr lang="en-US" dirty="0">
                    <a:latin typeface="Arial" panose="020B0604020202020204" pitchFamily="34" charset="0"/>
                    <a:cs typeface="Arial" panose="020B0604020202020204" pitchFamily="34" charset="0"/>
                  </a:rPr>
                  <a:t> onto </a:t>
                </a:r>
                <a14:m>
                  <m:oMath xmlns:m="http://schemas.openxmlformats.org/officeDocument/2006/math">
                    <m:r>
                      <a:rPr lang="en-US" i="1">
                        <a:latin typeface="Cambria Math" panose="02040503050406030204" pitchFamily="18" charset="0"/>
                        <a:ea typeface="Cambria Math" panose="02040503050406030204" pitchFamily="18" charset="0"/>
                      </a:rPr>
                      <m:t>𝑊</m:t>
                    </m:r>
                  </m:oMath>
                </a14:m>
                <a:endParaRPr lang="en-US" dirty="0">
                  <a:latin typeface="Arial" panose="020B0604020202020204" pitchFamily="34" charset="0"/>
                  <a:cs typeface="Arial" panose="020B0604020202020204" pitchFamily="34" charset="0"/>
                </a:endParaRPr>
              </a:p>
              <a:p>
                <a:pPr lvl="1">
                  <a:lnSpc>
                    <a:spcPct val="110000"/>
                  </a:lnSpc>
                  <a:buFont typeface="Courier New" panose="02070309020205020404" pitchFamily="49" charset="0"/>
                  <a:buChar char="o"/>
                </a:pPr>
                <a14:m>
                  <m:oMath xmlns:m="http://schemas.openxmlformats.org/officeDocument/2006/math">
                    <m:r>
                      <a:rPr lang="en-US" b="1" i="1" smtClean="0">
                        <a:latin typeface="Cambria Math" panose="02040503050406030204" pitchFamily="18" charset="0"/>
                        <a:ea typeface="Cambria Math" panose="02040503050406030204" pitchFamily="18" charset="0"/>
                      </a:rPr>
                      <m:t>𝒃</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𝐴</m:t>
                    </m:r>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𝒙</m:t>
                        </m:r>
                      </m:e>
                    </m:acc>
                  </m:oMath>
                </a14:m>
                <a:r>
                  <a:rPr lang="en-US" dirty="0">
                    <a:latin typeface="Arial" panose="020B0604020202020204" pitchFamily="34" charset="0"/>
                    <a:cs typeface="Arial" panose="020B0604020202020204" pitchFamily="34" charset="0"/>
                  </a:rPr>
                  <a:t> is orthogonal to all columns of </a:t>
                </a:r>
                <a14:m>
                  <m:oMath xmlns:m="http://schemas.openxmlformats.org/officeDocument/2006/math">
                    <m:r>
                      <a:rPr lang="en-US" i="1">
                        <a:latin typeface="Cambria Math" panose="02040503050406030204" pitchFamily="18" charset="0"/>
                        <a:ea typeface="Cambria Math" panose="02040503050406030204" pitchFamily="18" charset="0"/>
                      </a:rPr>
                      <m:t>𝐴</m:t>
                    </m:r>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𝒂</m:t>
                        </m:r>
                      </m:e>
                      <m:sub>
                        <m:r>
                          <a:rPr lang="en-US" b="1" i="1" smtClean="0">
                            <a:latin typeface="Cambria Math" panose="02040503050406030204" pitchFamily="18" charset="0"/>
                            <a:ea typeface="Cambria Math" panose="02040503050406030204" pitchFamily="18" charset="0"/>
                          </a:rPr>
                          <m:t>𝒊</m:t>
                        </m:r>
                      </m:sub>
                    </m:sSub>
                    <m:r>
                      <a:rPr lang="en-US" b="1" i="1" smtClean="0">
                        <a:latin typeface="Cambria Math" panose="02040503050406030204" pitchFamily="18" charset="0"/>
                        <a:ea typeface="Cambria Math" panose="02040503050406030204" pitchFamily="18" charset="0"/>
                      </a:rPr>
                      <m:t>∙</m:t>
                    </m:r>
                    <m:d>
                      <m:dPr>
                        <m:ctrlPr>
                          <a:rPr lang="en-US" b="1"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𝐴</m:t>
                        </m:r>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𝒙</m:t>
                            </m:r>
                          </m:e>
                        </m:acc>
                      </m:e>
                    </m:d>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𝟎</m:t>
                    </m:r>
                  </m:oMath>
                </a14:m>
                <a:r>
                  <a:rPr lang="en-US" dirty="0">
                    <a:latin typeface="Arial" panose="020B0604020202020204" pitchFamily="34" charset="0"/>
                    <a:cs typeface="Arial" panose="020B0604020202020204" pitchFamily="34" charset="0"/>
                  </a:rPr>
                  <a:t> </a:t>
                </a:r>
              </a:p>
              <a:p>
                <a:pPr lvl="1">
                  <a:lnSpc>
                    <a:spcPct val="110000"/>
                  </a:lnSpc>
                  <a:buFont typeface="Courier New" panose="02070309020205020404" pitchFamily="49" charset="0"/>
                  <a:buChar char="o"/>
                </a:pPr>
                <a:r>
                  <a:rPr lang="en-US" dirty="0">
                    <a:latin typeface="Arial" panose="020B0604020202020204" pitchFamily="34" charset="0"/>
                    <a:cs typeface="Arial" panose="020B0604020202020204" pitchFamily="34" charset="0"/>
                  </a:rPr>
                  <a:t>Use matrix form: </a:t>
                </a:r>
                <a14:m>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𝒂</m:t>
                        </m:r>
                      </m:e>
                      <m:sub>
                        <m:r>
                          <a:rPr lang="en-US" b="1" i="1" smtClean="0">
                            <a:latin typeface="Cambria Math" panose="02040503050406030204" pitchFamily="18" charset="0"/>
                            <a:ea typeface="Cambria Math" panose="02040503050406030204" pitchFamily="18" charset="0"/>
                          </a:rPr>
                          <m:t>𝒊</m:t>
                        </m:r>
                      </m:sub>
                    </m:sSub>
                    <m:r>
                      <a:rPr lang="en-US" b="1" i="1" smtClean="0">
                        <a:latin typeface="Cambria Math" panose="02040503050406030204" pitchFamily="18" charset="0"/>
                        <a:ea typeface="Cambria Math" panose="02040503050406030204" pitchFamily="18" charset="0"/>
                      </a:rPr>
                      <m:t>∙</m:t>
                    </m:r>
                    <m:d>
                      <m:dPr>
                        <m:ctrlPr>
                          <a:rPr lang="en-US" b="1"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𝐴</m:t>
                        </m:r>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𝒙</m:t>
                            </m:r>
                          </m:e>
                        </m:acc>
                      </m:e>
                    </m:d>
                  </m:oMath>
                </a14:m>
                <a:r>
                  <a:rPr lang="en-US" dirty="0">
                    <a:latin typeface="Arial" panose="020B0604020202020204" pitchFamily="34" charset="0"/>
                    <a:cs typeface="Arial" panose="020B0604020202020204" pitchFamily="34" charset="0"/>
                  </a:rPr>
                  <a:t>=</a:t>
                </a:r>
                <a:r>
                  <a:rPr lang="en-US" b="1" dirty="0">
                    <a:ea typeface="Cambria Math" panose="02040503050406030204" pitchFamily="18" charset="0"/>
                  </a:rPr>
                  <a:t> </a:t>
                </a:r>
                <a14:m>
                  <m:oMath xmlns:m="http://schemas.openxmlformats.org/officeDocument/2006/math">
                    <m:sSup>
                      <m:sSupPr>
                        <m:ctrlPr>
                          <a:rPr lang="en-US" b="1" i="1" smtClean="0">
                            <a:latin typeface="Cambria Math" panose="02040503050406030204" pitchFamily="18" charset="0"/>
                            <a:ea typeface="Cambria Math" panose="02040503050406030204" pitchFamily="18" charset="0"/>
                          </a:rPr>
                        </m:ctrlPr>
                      </m:sSupPr>
                      <m:e>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𝒂</m:t>
                            </m:r>
                          </m:e>
                          <m:sub>
                            <m:r>
                              <a:rPr lang="en-US" b="1" i="1">
                                <a:latin typeface="Cambria Math" panose="02040503050406030204" pitchFamily="18" charset="0"/>
                                <a:ea typeface="Cambria Math" panose="02040503050406030204" pitchFamily="18" charset="0"/>
                              </a:rPr>
                              <m:t>𝒊</m:t>
                            </m:r>
                          </m:sub>
                        </m:sSub>
                      </m:e>
                      <m:sup>
                        <m:r>
                          <a:rPr lang="en-US" b="1" i="1" smtClean="0">
                            <a:latin typeface="Cambria Math" panose="02040503050406030204" pitchFamily="18" charset="0"/>
                            <a:ea typeface="Cambria Math" panose="02040503050406030204" pitchFamily="18" charset="0"/>
                          </a:rPr>
                          <m:t>𝑻</m:t>
                        </m:r>
                      </m:sup>
                    </m:sSup>
                    <m:d>
                      <m:dPr>
                        <m:ctrlPr>
                          <a:rPr lang="en-US" b="1"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𝐴</m:t>
                        </m:r>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𝒙</m:t>
                            </m:r>
                          </m:e>
                        </m:acc>
                      </m:e>
                    </m:d>
                    <m:r>
                      <a:rPr lang="en-US" b="1" i="0" smtClean="0">
                        <a:latin typeface="Cambria Math" panose="02040503050406030204" pitchFamily="18" charset="0"/>
                        <a:ea typeface="Cambria Math" panose="02040503050406030204" pitchFamily="18" charset="0"/>
                      </a:rPr>
                      <m:t>=</m:t>
                    </m:r>
                    <m:r>
                      <a:rPr lang="en-US" b="1" i="0" smtClean="0">
                        <a:latin typeface="Cambria Math" panose="02040503050406030204" pitchFamily="18" charset="0"/>
                        <a:ea typeface="Cambria Math" panose="02040503050406030204" pitchFamily="18" charset="0"/>
                      </a:rPr>
                      <m:t>𝟎</m:t>
                    </m:r>
                  </m:oMath>
                </a14:m>
                <a:r>
                  <a:rPr lang="en-US" b="1" dirty="0">
                    <a:ea typeface="Cambria Math" panose="02040503050406030204" pitchFamily="18" charset="0"/>
                  </a:rPr>
                  <a:t>, </a:t>
                </a:r>
                <a:r>
                  <a:rPr lang="en-US" dirty="0">
                    <a:ea typeface="Cambria Math" panose="02040503050406030204" pitchFamily="18" charset="0"/>
                  </a:rPr>
                  <a:t>for all </a:t>
                </a:r>
                <a14:m>
                  <m:oMath xmlns:m="http://schemas.openxmlformats.org/officeDocument/2006/math">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𝑛</m:t>
                    </m:r>
                  </m:oMath>
                </a14:m>
                <a:endParaRPr lang="en-US" b="1" dirty="0">
                  <a:ea typeface="Cambria Math" panose="02040503050406030204" pitchFamily="18" charset="0"/>
                </a:endParaRPr>
              </a:p>
              <a:p>
                <a:pPr lvl="1">
                  <a:lnSpc>
                    <a:spcPct val="110000"/>
                  </a:lnSpc>
                  <a:buFont typeface="Courier New" panose="02070309020205020404" pitchFamily="49" charset="0"/>
                  <a:buChar char="o"/>
                </a:pPr>
                <a:r>
                  <a:rPr lang="en-US" dirty="0">
                    <a:latin typeface="Arial" panose="020B0604020202020204" pitchFamily="34" charset="0"/>
                    <a:cs typeface="Arial" panose="020B0604020202020204" pitchFamily="34" charset="0"/>
                  </a:rPr>
                  <a:t>Finally: </a:t>
                </a:r>
                <a14:m>
                  <m:oMath xmlns:m="http://schemas.openxmlformats.org/officeDocument/2006/math">
                    <m:d>
                      <m:dPr>
                        <m:begChr m:val="["/>
                        <m:endChr m:val="]"/>
                        <m:ctrlPr>
                          <a:rPr lang="en-US" b="1" i="1" smtClean="0">
                            <a:latin typeface="Cambria Math" panose="02040503050406030204" pitchFamily="18" charset="0"/>
                            <a:ea typeface="Cambria Math" panose="02040503050406030204" pitchFamily="18" charset="0"/>
                          </a:rPr>
                        </m:ctrlPr>
                      </m:dPr>
                      <m:e>
                        <m:m>
                          <m:mPr>
                            <m:mcs>
                              <m:mc>
                                <m:mcPr>
                                  <m:count m:val="1"/>
                                  <m:mcJc m:val="center"/>
                                </m:mcPr>
                              </m:mc>
                            </m:mcs>
                            <m:ctrlPr>
                              <a:rPr lang="en-US" b="1" i="1" smtClean="0">
                                <a:latin typeface="Cambria Math" panose="02040503050406030204" pitchFamily="18" charset="0"/>
                                <a:ea typeface="Cambria Math" panose="02040503050406030204" pitchFamily="18" charset="0"/>
                              </a:rPr>
                            </m:ctrlPr>
                          </m:mPr>
                          <m:mr>
                            <m:e>
                              <m:sSup>
                                <m:sSupPr>
                                  <m:ctrlPr>
                                    <a:rPr lang="en-US" b="1" i="1">
                                      <a:latin typeface="Cambria Math" panose="02040503050406030204" pitchFamily="18" charset="0"/>
                                      <a:ea typeface="Cambria Math" panose="02040503050406030204" pitchFamily="18" charset="0"/>
                                    </a:rPr>
                                  </m:ctrlPr>
                                </m:sSupPr>
                                <m:e>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𝒂</m:t>
                                      </m:r>
                                    </m:e>
                                    <m:sub>
                                      <m:r>
                                        <a:rPr lang="en-US" b="1" i="1" smtClean="0">
                                          <a:latin typeface="Cambria Math" panose="02040503050406030204" pitchFamily="18" charset="0"/>
                                          <a:ea typeface="Cambria Math" panose="02040503050406030204" pitchFamily="18" charset="0"/>
                                        </a:rPr>
                                        <m:t>𝟏</m:t>
                                      </m:r>
                                    </m:sub>
                                  </m:sSub>
                                </m:e>
                                <m:sup>
                                  <m:r>
                                    <a:rPr lang="en-US" b="1" i="1">
                                      <a:latin typeface="Cambria Math" panose="02040503050406030204" pitchFamily="18" charset="0"/>
                                      <a:ea typeface="Cambria Math" panose="02040503050406030204" pitchFamily="18" charset="0"/>
                                    </a:rPr>
                                    <m:t>𝑻</m:t>
                                  </m:r>
                                </m:sup>
                              </m:sSup>
                            </m:e>
                          </m:mr>
                          <m:mr>
                            <m:e>
                              <m:r>
                                <a:rPr lang="en-US" b="1" i="1" smtClean="0">
                                  <a:latin typeface="Cambria Math" panose="02040503050406030204" pitchFamily="18" charset="0"/>
                                  <a:ea typeface="Cambria Math" panose="02040503050406030204" pitchFamily="18" charset="0"/>
                                </a:rPr>
                                <m:t>⋮</m:t>
                              </m:r>
                            </m:e>
                          </m:mr>
                          <m:mr>
                            <m:e>
                              <m:sSup>
                                <m:sSupPr>
                                  <m:ctrlPr>
                                    <a:rPr lang="en-US" b="1" i="1">
                                      <a:latin typeface="Cambria Math" panose="02040503050406030204" pitchFamily="18" charset="0"/>
                                      <a:ea typeface="Cambria Math" panose="02040503050406030204" pitchFamily="18" charset="0"/>
                                    </a:rPr>
                                  </m:ctrlPr>
                                </m:sSupPr>
                                <m:e>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𝒂</m:t>
                                      </m:r>
                                    </m:e>
                                    <m:sub>
                                      <m:r>
                                        <a:rPr lang="en-US" b="1" i="1" smtClean="0">
                                          <a:latin typeface="Cambria Math" panose="02040503050406030204" pitchFamily="18" charset="0"/>
                                          <a:ea typeface="Cambria Math" panose="02040503050406030204" pitchFamily="18" charset="0"/>
                                        </a:rPr>
                                        <m:t>𝒏</m:t>
                                      </m:r>
                                    </m:sub>
                                  </m:sSub>
                                </m:e>
                                <m:sup>
                                  <m:r>
                                    <a:rPr lang="en-US" b="1" i="1">
                                      <a:latin typeface="Cambria Math" panose="02040503050406030204" pitchFamily="18" charset="0"/>
                                      <a:ea typeface="Cambria Math" panose="02040503050406030204" pitchFamily="18" charset="0"/>
                                    </a:rPr>
                                    <m:t>𝑻</m:t>
                                  </m:r>
                                </m:sup>
                              </m:sSup>
                            </m:e>
                          </m:mr>
                        </m:m>
                      </m:e>
                    </m:d>
                    <m:d>
                      <m:dPr>
                        <m:ctrlPr>
                          <a:rPr lang="en-US" b="1"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𝐴</m:t>
                        </m:r>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𝒙</m:t>
                            </m:r>
                          </m:e>
                        </m:acc>
                      </m:e>
                    </m:d>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𝟎</m:t>
                    </m:r>
                  </m:oMath>
                </a14:m>
                <a:r>
                  <a:rPr lang="en-US"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sym typeface="Wingdings" pitchFamily="2" charset="2"/>
                  </a:rPr>
                  <a:t>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𝐴</m:t>
                        </m:r>
                      </m:e>
                      <m:sup>
                        <m:r>
                          <a:rPr lang="en-US" i="1">
                            <a:latin typeface="Cambria Math" panose="02040503050406030204" pitchFamily="18" charset="0"/>
                            <a:ea typeface="Cambria Math" panose="02040503050406030204" pitchFamily="18" charset="0"/>
                          </a:rPr>
                          <m:t>𝑇</m:t>
                        </m:r>
                      </m:sup>
                    </m:sSup>
                    <m:d>
                      <m:dPr>
                        <m:ctrlPr>
                          <a:rPr lang="en-US" b="1"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𝐴</m:t>
                        </m:r>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𝒙</m:t>
                            </m:r>
                          </m:e>
                        </m:acc>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a14:m>
                <a:r>
                  <a:rPr lang="en-US"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sym typeface="Wingdings" pitchFamily="2" charset="2"/>
                  </a:rPr>
                  <a:t>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𝐴</m:t>
                        </m:r>
                      </m:e>
                      <m:sup>
                        <m:r>
                          <a:rPr lang="en-US" i="1">
                            <a:latin typeface="Cambria Math" panose="02040503050406030204" pitchFamily="18" charset="0"/>
                            <a:ea typeface="Cambria Math" panose="02040503050406030204" pitchFamily="18" charset="0"/>
                          </a:rPr>
                          <m:t>𝑇</m:t>
                        </m:r>
                      </m:sup>
                    </m:sSup>
                    <m:r>
                      <a:rPr lang="en-US" i="1">
                        <a:latin typeface="Cambria Math" panose="02040503050406030204" pitchFamily="18" charset="0"/>
                        <a:ea typeface="Cambria Math" panose="02040503050406030204" pitchFamily="18" charset="0"/>
                      </a:rPr>
                      <m:t>𝐴</m:t>
                    </m:r>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𝒙</m:t>
                        </m:r>
                      </m:e>
                    </m:acc>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𝐴</m:t>
                        </m:r>
                      </m:e>
                      <m:sup>
                        <m:r>
                          <a:rPr lang="en-US" i="1">
                            <a:latin typeface="Cambria Math" panose="02040503050406030204" pitchFamily="18" charset="0"/>
                            <a:ea typeface="Cambria Math" panose="02040503050406030204" pitchFamily="18" charset="0"/>
                          </a:rPr>
                          <m:t>𝑇</m:t>
                        </m:r>
                      </m:sup>
                    </m:sSup>
                    <m:r>
                      <a:rPr lang="en-US" b="1" i="1">
                        <a:latin typeface="Cambria Math" panose="02040503050406030204" pitchFamily="18" charset="0"/>
                        <a:ea typeface="Cambria Math" panose="02040503050406030204" pitchFamily="18" charset="0"/>
                      </a:rPr>
                      <m:t>𝒃</m:t>
                    </m:r>
                  </m:oMath>
                </a14:m>
                <a:endParaRPr lang="en-US" dirty="0">
                  <a:latin typeface="Arial" panose="020B0604020202020204" pitchFamily="34" charset="0"/>
                  <a:cs typeface="Arial" panose="020B0604020202020204" pitchFamily="34" charset="0"/>
                </a:endParaRPr>
              </a:p>
              <a:p>
                <a:pPr lvl="1">
                  <a:lnSpc>
                    <a:spcPct val="110000"/>
                  </a:lnSpc>
                  <a:buFont typeface="Courier New" panose="02070309020205020404" pitchFamily="49" charset="0"/>
                  <a:buChar char="o"/>
                </a:pPr>
                <a:r>
                  <a:rPr lang="en-US" dirty="0">
                    <a:latin typeface="Arial" panose="020B0604020202020204" pitchFamily="34" charset="0"/>
                    <a:cs typeface="Arial" panose="020B0604020202020204" pitchFamily="34" charset="0"/>
                  </a:rPr>
                  <a:t>If </a:t>
                </a: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𝐴</m:t>
                        </m:r>
                      </m:e>
                      <m:sup>
                        <m:r>
                          <a:rPr lang="en-US" i="1">
                            <a:latin typeface="Cambria Math" panose="02040503050406030204" pitchFamily="18" charset="0"/>
                            <a:ea typeface="Cambria Math" panose="02040503050406030204" pitchFamily="18" charset="0"/>
                          </a:rPr>
                          <m:t>𝑇</m:t>
                        </m:r>
                      </m:sup>
                    </m:sSup>
                    <m:r>
                      <a:rPr lang="en-US" i="1">
                        <a:latin typeface="Cambria Math" panose="02040503050406030204" pitchFamily="18" charset="0"/>
                        <a:ea typeface="Cambria Math" panose="02040503050406030204" pitchFamily="18" charset="0"/>
                      </a:rPr>
                      <m:t>𝐴</m:t>
                    </m:r>
                  </m:oMath>
                </a14:m>
                <a:r>
                  <a:rPr lang="en-US" dirty="0">
                    <a:latin typeface="Arial" panose="020B0604020202020204" pitchFamily="34" charset="0"/>
                    <a:cs typeface="Arial" panose="020B0604020202020204" pitchFamily="34" charset="0"/>
                  </a:rPr>
                  <a:t> is invertible, we get </a:t>
                </a:r>
                <a:r>
                  <a:rPr lang="en-US" b="1" dirty="0">
                    <a:latin typeface="Arial" panose="020B0604020202020204" pitchFamily="34" charset="0"/>
                    <a:cs typeface="Arial" panose="020B0604020202020204" pitchFamily="34" charset="0"/>
                  </a:rPr>
                  <a:t>Least-Square solution</a:t>
                </a:r>
                <a:r>
                  <a:rPr lang="en-US" dirty="0">
                    <a:latin typeface="Arial" panose="020B0604020202020204" pitchFamily="34" charset="0"/>
                    <a:cs typeface="Arial" panose="020B0604020202020204" pitchFamily="34" charset="0"/>
                  </a:rPr>
                  <a:t>: </a:t>
                </a:r>
                <a14:m>
                  <m:oMath xmlns:m="http://schemas.openxmlformats.org/officeDocument/2006/math">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𝒙</m:t>
                        </m:r>
                      </m:e>
                    </m:acc>
                    <m:r>
                      <a:rPr lang="en-US" i="1">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𝐴</m:t>
                            </m:r>
                          </m:e>
                          <m:sup>
                            <m:r>
                              <a:rPr lang="en-US" i="1">
                                <a:latin typeface="Cambria Math" panose="02040503050406030204" pitchFamily="18" charset="0"/>
                                <a:ea typeface="Cambria Math" panose="02040503050406030204" pitchFamily="18" charset="0"/>
                              </a:rPr>
                              <m:t>𝑇</m:t>
                            </m:r>
                          </m:sup>
                        </m:sSup>
                        <m:r>
                          <a:rPr lang="en-US" i="1">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−1</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𝐴</m:t>
                        </m:r>
                      </m:e>
                      <m:sup>
                        <m:r>
                          <a:rPr lang="en-US" i="1">
                            <a:latin typeface="Cambria Math" panose="02040503050406030204" pitchFamily="18" charset="0"/>
                            <a:ea typeface="Cambria Math" panose="02040503050406030204" pitchFamily="18" charset="0"/>
                          </a:rPr>
                          <m:t>𝑇</m:t>
                        </m:r>
                      </m:sup>
                    </m:sSup>
                    <m:r>
                      <a:rPr lang="en-US" b="1" i="1">
                        <a:latin typeface="Cambria Math" panose="02040503050406030204" pitchFamily="18" charset="0"/>
                        <a:ea typeface="Cambria Math" panose="02040503050406030204" pitchFamily="18" charset="0"/>
                      </a:rPr>
                      <m:t>𝒃</m:t>
                    </m:r>
                  </m:oMath>
                </a14:m>
                <a:endParaRPr lang="en-US" dirty="0">
                  <a:latin typeface="Arial" panose="020B0604020202020204" pitchFamily="34" charset="0"/>
                  <a:cs typeface="Arial" panose="020B0604020202020204" pitchFamily="34" charset="0"/>
                </a:endParaRPr>
              </a:p>
              <a:p>
                <a:pPr lvl="1">
                  <a:lnSpc>
                    <a:spcPct val="110000"/>
                  </a:lnSpc>
                  <a:buFont typeface="Courier New" panose="02070309020205020404" pitchFamily="49" charset="0"/>
                  <a:buChar char="o"/>
                </a:pPr>
                <a:endParaRPr lang="en-US" dirty="0">
                  <a:latin typeface="Arial" panose="020B0604020202020204" pitchFamily="34" charset="0"/>
                  <a:cs typeface="Arial" panose="020B0604020202020204" pitchFamily="34" charset="0"/>
                </a:endParaRPr>
              </a:p>
              <a:p>
                <a:pPr lvl="1">
                  <a:lnSpc>
                    <a:spcPct val="110000"/>
                  </a:lnSpc>
                  <a:buFont typeface="Courier New" panose="02070309020205020404" pitchFamily="49" charset="0"/>
                  <a:buChar char="o"/>
                </a:pPr>
                <a:endParaRPr lang="en-US" dirty="0">
                  <a:latin typeface="Arial" panose="020B0604020202020204" pitchFamily="34" charset="0"/>
                  <a:cs typeface="Arial" panose="020B0604020202020204" pitchFamily="34" charset="0"/>
                </a:endParaRPr>
              </a:p>
              <a:p>
                <a:pPr lvl="1">
                  <a:lnSpc>
                    <a:spcPct val="110000"/>
                  </a:lnSpc>
                  <a:buFont typeface="Courier New" panose="02070309020205020404" pitchFamily="49" charset="0"/>
                  <a:buChar char="o"/>
                </a:pPr>
                <a:endParaRPr lang="en-US"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70763582-138B-D4B9-1DE9-7978AE7B596B}"/>
                  </a:ext>
                </a:extLst>
              </p:cNvPr>
              <p:cNvSpPr>
                <a:spLocks noGrp="1" noRot="1" noChangeAspect="1" noMove="1" noResize="1" noEditPoints="1" noAdjustHandles="1" noChangeArrowheads="1" noChangeShapeType="1" noTextEdit="1"/>
              </p:cNvSpPr>
              <p:nvPr>
                <p:ph idx="1"/>
              </p:nvPr>
            </p:nvSpPr>
            <p:spPr>
              <a:xfrm>
                <a:off x="838200" y="1509310"/>
                <a:ext cx="10515600" cy="4983565"/>
              </a:xfrm>
              <a:blipFill>
                <a:blip r:embed="rId2"/>
                <a:stretch>
                  <a:fillRect l="-603" t="-1272" b="-76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C506C34-7427-060A-9568-BF2F0C4C2E56}"/>
              </a:ext>
            </a:extLst>
          </p:cNvPr>
          <p:cNvSpPr>
            <a:spLocks noGrp="1"/>
          </p:cNvSpPr>
          <p:nvPr>
            <p:ph type="sldNum" sz="quarter" idx="12"/>
          </p:nvPr>
        </p:nvSpPr>
        <p:spPr/>
        <p:txBody>
          <a:bodyPr/>
          <a:lstStyle/>
          <a:p>
            <a:fld id="{753F1077-7B91-4D11-8473-7F9D495CD0E2}" type="slidenum">
              <a:rPr lang="en-SG" smtClean="0"/>
              <a:t>13</a:t>
            </a:fld>
            <a:endParaRPr lang="en-SG"/>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F20741B-E09F-7238-10DF-61376C3B8A99}"/>
                  </a:ext>
                </a:extLst>
              </p:cNvPr>
              <p:cNvSpPr txBox="1"/>
              <p:nvPr/>
            </p:nvSpPr>
            <p:spPr>
              <a:xfrm>
                <a:off x="5782019" y="1690688"/>
                <a:ext cx="6097836" cy="6699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3"/>
                                    <m:mcJc m:val="center"/>
                                  </m:mcPr>
                                </m:mc>
                              </m:mcs>
                              <m:ctrlPr>
                                <a:rPr lang="en-US" i="1" smtClean="0">
                                  <a:latin typeface="Cambria Math" panose="02040503050406030204" pitchFamily="18" charset="0"/>
                                  <a:ea typeface="Cambria Math" panose="02040503050406030204" pitchFamily="18" charset="0"/>
                                </a:rPr>
                              </m:ctrlPr>
                            </m:mPr>
                            <m:mr>
                              <m:e>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𝒂</m:t>
                                    </m:r>
                                  </m:e>
                                  <m:sub>
                                    <m:r>
                                      <a:rPr lang="en-US" b="1" i="1" smtClean="0">
                                        <a:latin typeface="Cambria Math" panose="02040503050406030204" pitchFamily="18" charset="0"/>
                                        <a:ea typeface="Cambria Math" panose="02040503050406030204" pitchFamily="18" charset="0"/>
                                      </a:rPr>
                                      <m:t>𝟏</m:t>
                                    </m:r>
                                  </m:sub>
                                </m:sSub>
                              </m:e>
                              <m:e>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𝒂</m:t>
                                    </m:r>
                                  </m:e>
                                  <m:sub>
                                    <m:r>
                                      <a:rPr lang="en-US" b="1" i="1" smtClean="0">
                                        <a:latin typeface="Cambria Math" panose="02040503050406030204" pitchFamily="18" charset="0"/>
                                        <a:ea typeface="Cambria Math" panose="02040503050406030204" pitchFamily="18" charset="0"/>
                                      </a:rPr>
                                      <m:t>𝟐</m:t>
                                    </m:r>
                                  </m:sub>
                                </m:sSub>
                              </m:e>
                              <m:e>
                                <m:r>
                                  <a:rPr lang="en-US" i="1" smtClean="0">
                                    <a:latin typeface="Cambria Math" panose="02040503050406030204" pitchFamily="18" charset="0"/>
                                    <a:ea typeface="Cambria Math" panose="02040503050406030204" pitchFamily="18" charset="0"/>
                                  </a:rPr>
                                  <m:t>⋯</m:t>
                                </m:r>
                              </m:e>
                            </m:mr>
                          </m:m>
                          <m:r>
                            <a:rPr lang="en-US" b="0" i="1" smtClean="0">
                              <a:latin typeface="Cambria Math" panose="02040503050406030204" pitchFamily="18" charset="0"/>
                              <a:ea typeface="Cambria Math" panose="02040503050406030204" pitchFamily="18" charset="0"/>
                            </a:rPr>
                            <m:t>   </m:t>
                          </m:r>
                          <m:m>
                            <m:mPr>
                              <m:mcs>
                                <m:mc>
                                  <m:mcPr>
                                    <m:count m:val="3"/>
                                    <m:mcJc m:val="center"/>
                                  </m:mcPr>
                                </m:mc>
                              </m:mcs>
                              <m:ctrlPr>
                                <a:rPr lang="en-US" i="1" smtClean="0">
                                  <a:latin typeface="Cambria Math" panose="02040503050406030204" pitchFamily="18" charset="0"/>
                                  <a:ea typeface="Cambria Math" panose="02040503050406030204" pitchFamily="18" charset="0"/>
                                </a:rPr>
                              </m:ctrlPr>
                            </m:mPr>
                            <m:mr>
                              <m:e>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𝒂</m:t>
                                    </m:r>
                                  </m:e>
                                  <m:sub>
                                    <m:r>
                                      <a:rPr lang="en-US" b="1" i="1">
                                        <a:latin typeface="Cambria Math" panose="02040503050406030204" pitchFamily="18" charset="0"/>
                                        <a:ea typeface="Cambria Math" panose="02040503050406030204" pitchFamily="18" charset="0"/>
                                      </a:rPr>
                                      <m:t>𝒊</m:t>
                                    </m:r>
                                  </m:sub>
                                </m:sSub>
                              </m:e>
                              <m:e>
                                <m:r>
                                  <a:rPr lang="en-US" i="1" smtClean="0">
                                    <a:latin typeface="Cambria Math" panose="02040503050406030204" pitchFamily="18" charset="0"/>
                                    <a:ea typeface="Cambria Math" panose="02040503050406030204" pitchFamily="18" charset="0"/>
                                  </a:rPr>
                                  <m:t>⋯</m:t>
                                </m:r>
                              </m:e>
                              <m:e>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𝒂</m:t>
                                    </m:r>
                                  </m:e>
                                  <m:sub>
                                    <m:r>
                                      <a:rPr lang="en-US" b="1" i="1" smtClean="0">
                                        <a:latin typeface="Cambria Math" panose="02040503050406030204" pitchFamily="18" charset="0"/>
                                        <a:ea typeface="Cambria Math" panose="02040503050406030204" pitchFamily="18" charset="0"/>
                                      </a:rPr>
                                      <m:t>𝒏</m:t>
                                    </m:r>
                                  </m:sub>
                                </m:sSub>
                              </m:e>
                            </m:mr>
                          </m:m>
                        </m:e>
                      </m:d>
                    </m:oMath>
                  </m:oMathPara>
                </a14:m>
                <a:endParaRPr lang="en-US" dirty="0"/>
              </a:p>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𝐴</m:t>
                      </m:r>
                      <m:r>
                        <a:rPr lang="en-US" sz="1800" i="1" smtClean="0">
                          <a:latin typeface="Cambria Math" panose="02040503050406030204" pitchFamily="18" charset="0"/>
                          <a:ea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𝑅</m:t>
                          </m:r>
                        </m:e>
                        <m:sup>
                          <m:r>
                            <a:rPr lang="en-US" sz="1800" b="0" i="1" smtClean="0">
                              <a:latin typeface="Cambria Math" panose="02040503050406030204" pitchFamily="18" charset="0"/>
                            </a:rPr>
                            <m:t>𝑚</m:t>
                          </m:r>
                          <m:r>
                            <a:rPr lang="en-US" sz="1800" b="0" i="1" smtClean="0">
                              <a:latin typeface="Cambria Math" panose="02040503050406030204" pitchFamily="18" charset="0"/>
                              <a:ea typeface="Cambria Math" panose="02040503050406030204" pitchFamily="18" charset="0"/>
                            </a:rPr>
                            <m:t>×</m:t>
                          </m:r>
                          <m:r>
                            <a:rPr lang="en-US" sz="1800" i="1">
                              <a:latin typeface="Cambria Math" panose="02040503050406030204" pitchFamily="18" charset="0"/>
                            </a:rPr>
                            <m:t>𝑛</m:t>
                          </m:r>
                        </m:sup>
                      </m:sSup>
                      <m:r>
                        <a:rPr lang="en-US" sz="1800" b="0" i="1" smtClean="0">
                          <a:latin typeface="Cambria Math" panose="02040503050406030204" pitchFamily="18" charset="0"/>
                        </a:rPr>
                        <m:t>,</m:t>
                      </m:r>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𝒂</m:t>
                          </m:r>
                        </m:e>
                        <m:sub>
                          <m:r>
                            <a:rPr lang="en-US" b="1" i="1">
                              <a:latin typeface="Cambria Math" panose="02040503050406030204" pitchFamily="18" charset="0"/>
                              <a:ea typeface="Cambria Math" panose="02040503050406030204" pitchFamily="18" charset="0"/>
                            </a:rPr>
                            <m:t>𝒊</m:t>
                          </m:r>
                        </m:sub>
                      </m:sSub>
                      <m:r>
                        <a:rPr lang="en-US" sz="1800" i="1">
                          <a:latin typeface="Cambria Math" panose="02040503050406030204" pitchFamily="18" charset="0"/>
                          <a:ea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𝑅</m:t>
                          </m:r>
                        </m:e>
                        <m:sup>
                          <m:r>
                            <a:rPr lang="en-US" sz="1800" b="0" i="1" smtClean="0">
                              <a:latin typeface="Cambria Math" panose="02040503050406030204" pitchFamily="18" charset="0"/>
                            </a:rPr>
                            <m:t>𝑚</m:t>
                          </m:r>
                        </m:sup>
                      </m:sSup>
                    </m:oMath>
                  </m:oMathPara>
                </a14:m>
                <a:endParaRPr lang="en-US" dirty="0"/>
              </a:p>
            </p:txBody>
          </p:sp>
        </mc:Choice>
        <mc:Fallback xmlns="">
          <p:sp>
            <p:nvSpPr>
              <p:cNvPr id="6" name="TextBox 5">
                <a:extLst>
                  <a:ext uri="{FF2B5EF4-FFF2-40B4-BE49-F238E27FC236}">
                    <a16:creationId xmlns:a16="http://schemas.microsoft.com/office/drawing/2014/main" id="{4F20741B-E09F-7238-10DF-61376C3B8A99}"/>
                  </a:ext>
                </a:extLst>
              </p:cNvPr>
              <p:cNvSpPr txBox="1">
                <a:spLocks noRot="1" noChangeAspect="1" noMove="1" noResize="1" noEditPoints="1" noAdjustHandles="1" noChangeArrowheads="1" noChangeShapeType="1" noTextEdit="1"/>
              </p:cNvSpPr>
              <p:nvPr/>
            </p:nvSpPr>
            <p:spPr>
              <a:xfrm>
                <a:off x="5782019" y="1690688"/>
                <a:ext cx="6097836" cy="669992"/>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186BC411-5C98-AEBD-BE1D-17D043A2BE18}"/>
              </a:ext>
            </a:extLst>
          </p:cNvPr>
          <p:cNvSpPr txBox="1"/>
          <p:nvPr/>
        </p:nvSpPr>
        <p:spPr>
          <a:xfrm>
            <a:off x="8448386" y="5754211"/>
            <a:ext cx="2990335" cy="738664"/>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This Least-Square solution is derived from the normal equation directly.</a:t>
            </a:r>
          </a:p>
        </p:txBody>
      </p:sp>
    </p:spTree>
    <p:extLst>
      <p:ext uri="{BB962C8B-B14F-4D97-AF65-F5344CB8AC3E}">
        <p14:creationId xmlns:p14="http://schemas.microsoft.com/office/powerpoint/2010/main" val="1335400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F60AF-0DEE-8DE3-297A-117742E77F03}"/>
              </a:ext>
            </a:extLst>
          </p:cNvPr>
          <p:cNvSpPr>
            <a:spLocks noGrp="1"/>
          </p:cNvSpPr>
          <p:nvPr>
            <p:ph type="title"/>
          </p:nvPr>
        </p:nvSpPr>
        <p:spPr/>
        <p:txBody>
          <a:bodyPr/>
          <a:lstStyle/>
          <a:p>
            <a:r>
              <a:rPr lang="en-US" u="sng" dirty="0">
                <a:solidFill>
                  <a:srgbClr val="FF0000"/>
                </a:solidFill>
              </a:rPr>
              <a:t>Key points – </a:t>
            </a:r>
            <a:r>
              <a:rPr lang="en-US" altLang="zh-CN" u="sng" dirty="0">
                <a:solidFill>
                  <a:srgbClr val="FF0000"/>
                </a:solidFill>
              </a:rPr>
              <a:t>7</a:t>
            </a:r>
            <a:r>
              <a:rPr lang="en-US" u="sng" dirty="0">
                <a:solidFill>
                  <a:srgbClr val="FF0000"/>
                </a:solidFill>
              </a:rPr>
              <a:t>.1.3 Find Least Square Solution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A4C982-DAEE-8428-B9EE-CE3BAF9DECE6}"/>
                  </a:ext>
                </a:extLst>
              </p:cNvPr>
              <p:cNvSpPr>
                <a:spLocks noGrp="1"/>
              </p:cNvSpPr>
              <p:nvPr>
                <p:ph idx="1"/>
              </p:nvPr>
            </p:nvSpPr>
            <p:spPr>
              <a:xfrm>
                <a:off x="838200" y="1507524"/>
                <a:ext cx="10515600" cy="4985351"/>
              </a:xfrm>
            </p:spPr>
            <p:txBody>
              <a:bodyPr>
                <a:normAutofit fontScale="77500" lnSpcReduction="20000"/>
              </a:bodyPr>
              <a:lstStyle/>
              <a:p>
                <a:pPr>
                  <a:lnSpc>
                    <a:spcPct val="120000"/>
                  </a:lnSpc>
                </a:pPr>
                <a:r>
                  <a:rPr lang="en-US" sz="2900" dirty="0">
                    <a:latin typeface="Arial" panose="020B0604020202020204" pitchFamily="34" charset="0"/>
                    <a:cs typeface="Arial" panose="020B0604020202020204" pitchFamily="34" charset="0"/>
                  </a:rPr>
                  <a:t>Example: find least square solution using normal equation </a:t>
                </a:r>
                <a14:m>
                  <m:oMath xmlns:m="http://schemas.openxmlformats.org/officeDocument/2006/math">
                    <m:acc>
                      <m:accPr>
                        <m:chr m:val="̂"/>
                        <m:ctrlPr>
                          <a:rPr lang="en-US" sz="2600" b="1" i="1" smtClean="0">
                            <a:latin typeface="Cambria Math" panose="02040503050406030204" pitchFamily="18" charset="0"/>
                            <a:ea typeface="Cambria Math" panose="02040503050406030204" pitchFamily="18" charset="0"/>
                          </a:rPr>
                        </m:ctrlPr>
                      </m:accPr>
                      <m:e>
                        <m:r>
                          <a:rPr lang="en-US" sz="2600" b="1" i="1">
                            <a:latin typeface="Cambria Math" panose="02040503050406030204" pitchFamily="18" charset="0"/>
                            <a:ea typeface="Cambria Math" panose="02040503050406030204" pitchFamily="18" charset="0"/>
                          </a:rPr>
                          <m:t>𝒙</m:t>
                        </m:r>
                      </m:e>
                    </m:acc>
                    <m:r>
                      <a:rPr lang="en-US" sz="2600" i="1">
                        <a:latin typeface="Cambria Math" panose="02040503050406030204" pitchFamily="18" charset="0"/>
                        <a:ea typeface="Cambria Math" panose="02040503050406030204" pitchFamily="18" charset="0"/>
                      </a:rPr>
                      <m:t>=</m:t>
                    </m:r>
                    <m:sSup>
                      <m:sSupPr>
                        <m:ctrlPr>
                          <a:rPr lang="en-US" sz="2600" i="1" smtClean="0">
                            <a:latin typeface="Cambria Math" panose="02040503050406030204" pitchFamily="18" charset="0"/>
                            <a:ea typeface="Cambria Math" panose="02040503050406030204" pitchFamily="18" charset="0"/>
                          </a:rPr>
                        </m:ctrlPr>
                      </m:sSupPr>
                      <m:e>
                        <m:r>
                          <a:rPr lang="en-US" sz="2600" b="0" i="1" smtClean="0">
                            <a:latin typeface="Cambria Math" panose="02040503050406030204" pitchFamily="18" charset="0"/>
                            <a:ea typeface="Cambria Math" panose="02040503050406030204" pitchFamily="18" charset="0"/>
                          </a:rPr>
                          <m:t>(</m:t>
                        </m:r>
                        <m:sSup>
                          <m:sSupPr>
                            <m:ctrlPr>
                              <a:rPr lang="en-US" sz="2600" i="1">
                                <a:latin typeface="Cambria Math" panose="02040503050406030204" pitchFamily="18" charset="0"/>
                                <a:ea typeface="Cambria Math" panose="02040503050406030204" pitchFamily="18" charset="0"/>
                              </a:rPr>
                            </m:ctrlPr>
                          </m:sSupPr>
                          <m:e>
                            <m:r>
                              <a:rPr lang="en-US" sz="2600" i="1">
                                <a:latin typeface="Cambria Math" panose="02040503050406030204" pitchFamily="18" charset="0"/>
                                <a:ea typeface="Cambria Math" panose="02040503050406030204" pitchFamily="18" charset="0"/>
                              </a:rPr>
                              <m:t>𝐴</m:t>
                            </m:r>
                          </m:e>
                          <m:sup>
                            <m:r>
                              <a:rPr lang="en-US" sz="2600" i="1">
                                <a:latin typeface="Cambria Math" panose="02040503050406030204" pitchFamily="18" charset="0"/>
                                <a:ea typeface="Cambria Math" panose="02040503050406030204" pitchFamily="18" charset="0"/>
                              </a:rPr>
                              <m:t>𝑇</m:t>
                            </m:r>
                          </m:sup>
                        </m:sSup>
                        <m:r>
                          <a:rPr lang="en-US" sz="2600" i="1">
                            <a:latin typeface="Cambria Math" panose="02040503050406030204" pitchFamily="18" charset="0"/>
                            <a:ea typeface="Cambria Math" panose="02040503050406030204" pitchFamily="18" charset="0"/>
                          </a:rPr>
                          <m:t>𝐴</m:t>
                        </m:r>
                        <m:r>
                          <a:rPr lang="en-US" sz="2600" b="0" i="1" smtClean="0">
                            <a:latin typeface="Cambria Math" panose="02040503050406030204" pitchFamily="18" charset="0"/>
                            <a:ea typeface="Cambria Math" panose="02040503050406030204" pitchFamily="18" charset="0"/>
                          </a:rPr>
                          <m:t>)</m:t>
                        </m:r>
                      </m:e>
                      <m:sup>
                        <m:r>
                          <a:rPr lang="en-US" sz="2600" b="0" i="1" smtClean="0">
                            <a:latin typeface="Cambria Math" panose="02040503050406030204" pitchFamily="18" charset="0"/>
                            <a:ea typeface="Cambria Math" panose="02040503050406030204" pitchFamily="18" charset="0"/>
                          </a:rPr>
                          <m:t>−1</m:t>
                        </m:r>
                      </m:sup>
                    </m:sSup>
                    <m:sSup>
                      <m:sSupPr>
                        <m:ctrlPr>
                          <a:rPr lang="en-US" sz="2600" i="1">
                            <a:latin typeface="Cambria Math" panose="02040503050406030204" pitchFamily="18" charset="0"/>
                            <a:ea typeface="Cambria Math" panose="02040503050406030204" pitchFamily="18" charset="0"/>
                          </a:rPr>
                        </m:ctrlPr>
                      </m:sSupPr>
                      <m:e>
                        <m:r>
                          <a:rPr lang="en-US" sz="2600" i="1">
                            <a:latin typeface="Cambria Math" panose="02040503050406030204" pitchFamily="18" charset="0"/>
                            <a:ea typeface="Cambria Math" panose="02040503050406030204" pitchFamily="18" charset="0"/>
                          </a:rPr>
                          <m:t>𝐴</m:t>
                        </m:r>
                      </m:e>
                      <m:sup>
                        <m:r>
                          <a:rPr lang="en-US" sz="2600" i="1">
                            <a:latin typeface="Cambria Math" panose="02040503050406030204" pitchFamily="18" charset="0"/>
                            <a:ea typeface="Cambria Math" panose="02040503050406030204" pitchFamily="18" charset="0"/>
                          </a:rPr>
                          <m:t>𝑇</m:t>
                        </m:r>
                      </m:sup>
                    </m:sSup>
                    <m:r>
                      <a:rPr lang="en-US" sz="2600" b="1" i="1">
                        <a:latin typeface="Cambria Math" panose="02040503050406030204" pitchFamily="18" charset="0"/>
                        <a:ea typeface="Cambria Math" panose="02040503050406030204" pitchFamily="18" charset="0"/>
                      </a:rPr>
                      <m:t>𝒃</m:t>
                    </m:r>
                  </m:oMath>
                </a14:m>
                <a:r>
                  <a:rPr lang="en-US" sz="2900" dirty="0">
                    <a:latin typeface="Arial" panose="020B0604020202020204" pitchFamily="34" charset="0"/>
                    <a:cs typeface="Arial" panose="020B0604020202020204" pitchFamily="34" charset="0"/>
                  </a:rPr>
                  <a:t>,  </a:t>
                </a:r>
                <a:r>
                  <a:rPr lang="en-US" sz="2900" b="1" dirty="0">
                    <a:latin typeface="Arial" panose="020B0604020202020204" pitchFamily="34" charset="0"/>
                    <a:cs typeface="Arial" panose="020B0604020202020204" pitchFamily="34" charset="0"/>
                  </a:rPr>
                  <a:t>if </a:t>
                </a:r>
                <a14:m>
                  <m:oMath xmlns:m="http://schemas.openxmlformats.org/officeDocument/2006/math">
                    <m:sSup>
                      <m:sSupPr>
                        <m:ctrlPr>
                          <a:rPr lang="en-US" sz="2900" b="1" i="1">
                            <a:latin typeface="Cambria Math" panose="02040503050406030204" pitchFamily="18" charset="0"/>
                            <a:ea typeface="Cambria Math" panose="02040503050406030204" pitchFamily="18" charset="0"/>
                          </a:rPr>
                        </m:ctrlPr>
                      </m:sSupPr>
                      <m:e>
                        <m:r>
                          <a:rPr lang="en-US" sz="2900" b="1" i="1">
                            <a:latin typeface="Cambria Math" panose="02040503050406030204" pitchFamily="18" charset="0"/>
                            <a:ea typeface="Cambria Math" panose="02040503050406030204" pitchFamily="18" charset="0"/>
                          </a:rPr>
                          <m:t>𝑨</m:t>
                        </m:r>
                      </m:e>
                      <m:sup>
                        <m:r>
                          <a:rPr lang="en-US" sz="2900" b="1" i="1">
                            <a:latin typeface="Cambria Math" panose="02040503050406030204" pitchFamily="18" charset="0"/>
                            <a:ea typeface="Cambria Math" panose="02040503050406030204" pitchFamily="18" charset="0"/>
                          </a:rPr>
                          <m:t>𝑻</m:t>
                        </m:r>
                      </m:sup>
                    </m:sSup>
                    <m:r>
                      <a:rPr lang="en-US" sz="2900" b="1" i="1">
                        <a:latin typeface="Cambria Math" panose="02040503050406030204" pitchFamily="18" charset="0"/>
                        <a:ea typeface="Cambria Math" panose="02040503050406030204" pitchFamily="18" charset="0"/>
                      </a:rPr>
                      <m:t>𝑨</m:t>
                    </m:r>
                  </m:oMath>
                </a14:m>
                <a:r>
                  <a:rPr lang="en-US" sz="2900" b="1" dirty="0">
                    <a:latin typeface="Arial" panose="020B0604020202020204" pitchFamily="34" charset="0"/>
                    <a:cs typeface="Arial" panose="020B0604020202020204" pitchFamily="34" charset="0"/>
                  </a:rPr>
                  <a:t> is invertible.</a:t>
                </a:r>
              </a:p>
              <a:p>
                <a:pPr lvl="1">
                  <a:lnSpc>
                    <a:spcPct val="120000"/>
                  </a:lnSpc>
                  <a:buFont typeface="Courier New" panose="02070309020205020404" pitchFamily="49" charset="0"/>
                  <a:buChar char="o"/>
                </a:pPr>
                <a:r>
                  <a:rPr lang="en-US" sz="2000" dirty="0">
                    <a:latin typeface="Arial" panose="020B0604020202020204" pitchFamily="34" charset="0"/>
                    <a:cs typeface="Arial" panose="020B0604020202020204" pitchFamily="34" charset="0"/>
                  </a:rPr>
                  <a:t>Given </a:t>
                </a:r>
                <a14:m>
                  <m:oMath xmlns:m="http://schemas.openxmlformats.org/officeDocument/2006/math">
                    <m:r>
                      <a:rPr lang="en-US" sz="2000" i="1" smtClean="0">
                        <a:latin typeface="Cambria Math" panose="02040503050406030204" pitchFamily="18" charset="0"/>
                        <a:ea typeface="Cambria Math" panose="02040503050406030204" pitchFamily="18" charset="0"/>
                      </a:rPr>
                      <m:t>𝐴</m:t>
                    </m:r>
                  </m:oMath>
                </a14:m>
                <a:r>
                  <a:rPr lang="en-US" sz="2000" dirty="0">
                    <a:latin typeface="Arial" panose="020B0604020202020204" pitchFamily="34" charset="0"/>
                    <a:cs typeface="Arial" panose="020B0604020202020204" pitchFamily="34" charset="0"/>
                  </a:rPr>
                  <a:t> and </a:t>
                </a:r>
                <a14:m>
                  <m:oMath xmlns:m="http://schemas.openxmlformats.org/officeDocument/2006/math">
                    <m:r>
                      <a:rPr lang="en-US" sz="2000" b="1" i="1">
                        <a:latin typeface="Cambria Math" panose="02040503050406030204" pitchFamily="18" charset="0"/>
                        <a:ea typeface="Cambria Math" panose="02040503050406030204" pitchFamily="18" charset="0"/>
                      </a:rPr>
                      <m:t>𝒃</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rPr>
                      <m:t>𝐴</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m>
                          <m:mPr>
                            <m:mcs>
                              <m:mc>
                                <m:mcPr>
                                  <m:count m:val="2"/>
                                  <m:mcJc m:val="center"/>
                                </m:mcPr>
                              </m:mc>
                            </m:mcs>
                            <m:ctrlPr>
                              <a:rPr lang="en-US" sz="2000" b="0" i="1" smtClean="0">
                                <a:latin typeface="Cambria Math" panose="02040503050406030204" pitchFamily="18" charset="0"/>
                                <a:ea typeface="Cambria Math" panose="02040503050406030204" pitchFamily="18" charset="0"/>
                              </a:rPr>
                            </m:ctrlPr>
                          </m:mPr>
                          <m:mr>
                            <m:e>
                              <m:r>
                                <m:rPr>
                                  <m:brk m:alnAt="7"/>
                                </m:rPr>
                                <a:rPr lang="en-US" sz="2000" b="0" i="1" smtClean="0">
                                  <a:latin typeface="Cambria Math" panose="02040503050406030204" pitchFamily="18" charset="0"/>
                                  <a:ea typeface="Cambria Math" panose="02040503050406030204" pitchFamily="18" charset="0"/>
                                </a:rPr>
                                <m:t>4</m:t>
                              </m:r>
                            </m:e>
                            <m:e>
                              <m:r>
                                <a:rPr lang="en-US" sz="2000" b="0" i="1" smtClean="0">
                                  <a:latin typeface="Cambria Math" panose="02040503050406030204" pitchFamily="18" charset="0"/>
                                  <a:ea typeface="Cambria Math" panose="02040503050406030204" pitchFamily="18" charset="0"/>
                                </a:rPr>
                                <m:t>0</m:t>
                              </m:r>
                            </m:e>
                          </m:mr>
                          <m:mr>
                            <m:e>
                              <m:r>
                                <a:rPr lang="en-US" sz="2000" b="0" i="1" smtClean="0">
                                  <a:latin typeface="Cambria Math" panose="02040503050406030204" pitchFamily="18" charset="0"/>
                                  <a:ea typeface="Cambria Math" panose="02040503050406030204" pitchFamily="18" charset="0"/>
                                </a:rPr>
                                <m:t>0</m:t>
                              </m:r>
                            </m:e>
                            <m:e>
                              <m:r>
                                <a:rPr lang="en-US" sz="2000" b="0" i="1" smtClean="0">
                                  <a:latin typeface="Cambria Math" panose="02040503050406030204" pitchFamily="18" charset="0"/>
                                  <a:ea typeface="Cambria Math" panose="02040503050406030204" pitchFamily="18" charset="0"/>
                                </a:rPr>
                                <m:t>2</m:t>
                              </m:r>
                            </m:e>
                          </m:mr>
                          <m:mr>
                            <m:e>
                              <m:r>
                                <a:rPr lang="en-US" sz="2000" b="0" i="1" smtClean="0">
                                  <a:latin typeface="Cambria Math" panose="02040503050406030204" pitchFamily="18" charset="0"/>
                                  <a:ea typeface="Cambria Math" panose="02040503050406030204" pitchFamily="18" charset="0"/>
                                </a:rPr>
                                <m:t>1</m:t>
                              </m:r>
                            </m:e>
                            <m:e>
                              <m:r>
                                <a:rPr lang="en-US" sz="2000" b="0" i="1" smtClean="0">
                                  <a:latin typeface="Cambria Math" panose="02040503050406030204" pitchFamily="18" charset="0"/>
                                  <a:ea typeface="Cambria Math" panose="02040503050406030204" pitchFamily="18" charset="0"/>
                                </a:rPr>
                                <m:t>1</m:t>
                              </m:r>
                            </m:e>
                          </m:mr>
                        </m:m>
                      </m:e>
                    </m:d>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1" i="1">
                        <a:latin typeface="Cambria Math" panose="02040503050406030204" pitchFamily="18" charset="0"/>
                        <a:ea typeface="Cambria Math" panose="02040503050406030204" pitchFamily="18" charset="0"/>
                      </a:rPr>
                      <m:t>𝒃</m:t>
                    </m:r>
                    <m:r>
                      <a:rPr lang="en-US" sz="2000" b="1" i="1" smtClean="0">
                        <a:latin typeface="Cambria Math" panose="02040503050406030204" pitchFamily="18" charset="0"/>
                        <a:ea typeface="Cambria Math" panose="02040503050406030204" pitchFamily="18" charset="0"/>
                      </a:rPr>
                      <m:t>=</m:t>
                    </m:r>
                    <m:d>
                      <m:dPr>
                        <m:begChr m:val="["/>
                        <m:endChr m:val="]"/>
                        <m:ctrlPr>
                          <a:rPr lang="en-US" sz="2000" i="1" smtClean="0">
                            <a:latin typeface="Cambria Math" panose="02040503050406030204" pitchFamily="18" charset="0"/>
                            <a:ea typeface="Cambria Math" panose="02040503050406030204" pitchFamily="18" charset="0"/>
                          </a:rPr>
                        </m:ctrlPr>
                      </m:dPr>
                      <m:e>
                        <m:m>
                          <m:mPr>
                            <m:mcs>
                              <m:mc>
                                <m:mcPr>
                                  <m:count m:val="1"/>
                                  <m:mcJc m:val="center"/>
                                </m:mcPr>
                              </m:mc>
                            </m:mcs>
                            <m:ctrlPr>
                              <a:rPr lang="en-US" sz="2000" i="1" smtClean="0">
                                <a:latin typeface="Cambria Math" panose="02040503050406030204" pitchFamily="18" charset="0"/>
                                <a:ea typeface="Cambria Math" panose="02040503050406030204" pitchFamily="18" charset="0"/>
                              </a:rPr>
                            </m:ctrlPr>
                          </m:mPr>
                          <m:mr>
                            <m:e>
                              <m:r>
                                <m:rPr>
                                  <m:brk m:alnAt="7"/>
                                </m:rPr>
                                <a:rPr lang="en-US" sz="2000" b="0" i="1" smtClean="0">
                                  <a:latin typeface="Cambria Math" panose="02040503050406030204" pitchFamily="18" charset="0"/>
                                  <a:ea typeface="Cambria Math" panose="02040503050406030204" pitchFamily="18" charset="0"/>
                                </a:rPr>
                                <m:t>2</m:t>
                              </m:r>
                            </m:e>
                          </m:mr>
                          <m:mr>
                            <m:e>
                              <m:r>
                                <a:rPr lang="en-US" sz="2000" b="0" i="1" smtClean="0">
                                  <a:latin typeface="Cambria Math" panose="02040503050406030204" pitchFamily="18" charset="0"/>
                                  <a:ea typeface="Cambria Math" panose="02040503050406030204" pitchFamily="18" charset="0"/>
                                </a:rPr>
                                <m:t>0</m:t>
                              </m:r>
                            </m:e>
                          </m:mr>
                          <m:mr>
                            <m:e>
                              <m:r>
                                <a:rPr lang="en-US" sz="2000" b="0" i="1" smtClean="0">
                                  <a:latin typeface="Cambria Math" panose="02040503050406030204" pitchFamily="18" charset="0"/>
                                  <a:ea typeface="Cambria Math" panose="02040503050406030204" pitchFamily="18" charset="0"/>
                                </a:rPr>
                                <m:t>11</m:t>
                              </m:r>
                            </m:e>
                          </m:mr>
                        </m:m>
                      </m:e>
                    </m:d>
                  </m:oMath>
                </a14:m>
                <a:r>
                  <a:rPr lang="en-US" sz="2000" dirty="0">
                    <a:latin typeface="Arial" panose="020B0604020202020204" pitchFamily="34" charset="0"/>
                    <a:cs typeface="Arial" panose="020B0604020202020204" pitchFamily="34" charset="0"/>
                  </a:rPr>
                  <a:t> </a:t>
                </a:r>
              </a:p>
              <a:p>
                <a:pPr lvl="1">
                  <a:lnSpc>
                    <a:spcPct val="120000"/>
                  </a:lnSpc>
                  <a:buFont typeface="Courier New" panose="02070309020205020404" pitchFamily="49" charset="0"/>
                  <a:buChar char="o"/>
                </a:pPr>
                <a:r>
                  <a:rPr lang="en-US" sz="2000" dirty="0">
                    <a:latin typeface="Arial" panose="020B0604020202020204" pitchFamily="34" charset="0"/>
                    <a:cs typeface="Arial" panose="020B0604020202020204" pitchFamily="34" charset="0"/>
                  </a:rPr>
                  <a:t>Find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𝐴</m:t>
                        </m:r>
                      </m:e>
                      <m:sup>
                        <m:r>
                          <a:rPr lang="en-US" sz="2000" b="0" i="1" smtClean="0">
                            <a:latin typeface="Cambria Math" panose="02040503050406030204" pitchFamily="18" charset="0"/>
                            <a:ea typeface="Cambria Math" panose="02040503050406030204" pitchFamily="18" charset="0"/>
                          </a:rPr>
                          <m:t>𝑇</m:t>
                        </m:r>
                      </m:sup>
                    </m:sSup>
                    <m:r>
                      <a:rPr lang="en-US" sz="2000" i="1">
                        <a:latin typeface="Cambria Math" panose="02040503050406030204" pitchFamily="18" charset="0"/>
                        <a:ea typeface="Cambria Math" panose="02040503050406030204" pitchFamily="18" charset="0"/>
                      </a:rPr>
                      <m:t>𝐴</m:t>
                    </m:r>
                    <m:r>
                      <a:rPr lang="en-US" sz="2000" b="0" i="1" smtClean="0">
                        <a:latin typeface="Cambria Math" panose="02040503050406030204" pitchFamily="18" charset="0"/>
                        <a:ea typeface="Cambria Math" panose="02040503050406030204" pitchFamily="18" charset="0"/>
                      </a:rPr>
                      <m:t>=</m:t>
                    </m:r>
                  </m:oMath>
                </a14:m>
                <a:r>
                  <a:rPr lang="en-US" sz="2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sz="2000" i="1" smtClean="0">
                            <a:latin typeface="Cambria Math" panose="02040503050406030204" pitchFamily="18" charset="0"/>
                            <a:ea typeface="Cambria Math" panose="02040503050406030204" pitchFamily="18" charset="0"/>
                          </a:rPr>
                        </m:ctrlPr>
                      </m:dPr>
                      <m:e>
                        <m:m>
                          <m:mPr>
                            <m:mcs>
                              <m:mc>
                                <m:mcPr>
                                  <m:count m:val="3"/>
                                  <m:mcJc m:val="center"/>
                                </m:mcPr>
                              </m:mc>
                            </m:mcs>
                            <m:ctrlPr>
                              <a:rPr lang="en-US" sz="2000" i="1" smtClean="0">
                                <a:latin typeface="Cambria Math" panose="02040503050406030204" pitchFamily="18" charset="0"/>
                                <a:ea typeface="Cambria Math" panose="02040503050406030204" pitchFamily="18" charset="0"/>
                              </a:rPr>
                            </m:ctrlPr>
                          </m:mPr>
                          <m:mr>
                            <m:e>
                              <m:r>
                                <m:rPr>
                                  <m:brk m:alnAt="7"/>
                                </m:rPr>
                                <a:rPr lang="en-US" sz="2000" b="0" i="1" smtClean="0">
                                  <a:latin typeface="Cambria Math" panose="02040503050406030204" pitchFamily="18" charset="0"/>
                                  <a:ea typeface="Cambria Math" panose="02040503050406030204" pitchFamily="18" charset="0"/>
                                </a:rPr>
                                <m:t>4</m:t>
                              </m:r>
                            </m:e>
                            <m:e>
                              <m:r>
                                <a:rPr lang="en-US" sz="2000" b="0" i="1" smtClean="0">
                                  <a:latin typeface="Cambria Math" panose="02040503050406030204" pitchFamily="18" charset="0"/>
                                  <a:ea typeface="Cambria Math" panose="02040503050406030204" pitchFamily="18" charset="0"/>
                                </a:rPr>
                                <m:t>0</m:t>
                              </m:r>
                            </m:e>
                            <m:e>
                              <m:r>
                                <a:rPr lang="en-US" sz="2000" b="0" i="1" smtClean="0">
                                  <a:latin typeface="Cambria Math" panose="02040503050406030204" pitchFamily="18" charset="0"/>
                                  <a:ea typeface="Cambria Math" panose="02040503050406030204" pitchFamily="18" charset="0"/>
                                </a:rPr>
                                <m:t>1</m:t>
                              </m:r>
                            </m:e>
                          </m:mr>
                          <m:mr>
                            <m:e>
                              <m:r>
                                <a:rPr lang="en-US" sz="2000" b="0" i="1" smtClean="0">
                                  <a:latin typeface="Cambria Math" panose="02040503050406030204" pitchFamily="18" charset="0"/>
                                  <a:ea typeface="Cambria Math" panose="02040503050406030204" pitchFamily="18" charset="0"/>
                                </a:rPr>
                                <m:t>0</m:t>
                              </m:r>
                            </m:e>
                            <m:e>
                              <m:r>
                                <a:rPr lang="en-US" sz="2000" b="0" i="1" smtClean="0">
                                  <a:latin typeface="Cambria Math" panose="02040503050406030204" pitchFamily="18" charset="0"/>
                                  <a:ea typeface="Cambria Math" panose="02040503050406030204" pitchFamily="18" charset="0"/>
                                </a:rPr>
                                <m:t>2</m:t>
                              </m:r>
                            </m:e>
                            <m:e>
                              <m:r>
                                <a:rPr lang="en-US" sz="2000" b="0" i="1" smtClean="0">
                                  <a:latin typeface="Cambria Math" panose="02040503050406030204" pitchFamily="18" charset="0"/>
                                  <a:ea typeface="Cambria Math" panose="02040503050406030204" pitchFamily="18" charset="0"/>
                                </a:rPr>
                                <m:t>1</m:t>
                              </m:r>
                            </m:e>
                          </m:mr>
                        </m:m>
                      </m:e>
                    </m:d>
                    <m:d>
                      <m:dPr>
                        <m:begChr m:val="["/>
                        <m:endChr m:val="]"/>
                        <m:ctrlPr>
                          <a:rPr lang="en-US" sz="2000" i="1">
                            <a:latin typeface="Cambria Math" panose="02040503050406030204" pitchFamily="18" charset="0"/>
                            <a:ea typeface="Cambria Math" panose="02040503050406030204" pitchFamily="18" charset="0"/>
                          </a:rPr>
                        </m:ctrlPr>
                      </m:dPr>
                      <m:e>
                        <m:m>
                          <m:mPr>
                            <m:mcs>
                              <m:mc>
                                <m:mcPr>
                                  <m:count m:val="2"/>
                                  <m:mcJc m:val="center"/>
                                </m:mcPr>
                              </m:mc>
                            </m:mcs>
                            <m:ctrlPr>
                              <a:rPr lang="en-US" sz="2000" i="1">
                                <a:latin typeface="Cambria Math" panose="02040503050406030204" pitchFamily="18" charset="0"/>
                                <a:ea typeface="Cambria Math" panose="02040503050406030204" pitchFamily="18" charset="0"/>
                              </a:rPr>
                            </m:ctrlPr>
                          </m:mPr>
                          <m:mr>
                            <m:e>
                              <m:r>
                                <m:rPr>
                                  <m:brk m:alnAt="7"/>
                                </m:rPr>
                                <a:rPr lang="en-US" sz="2000" i="1">
                                  <a:latin typeface="Cambria Math" panose="02040503050406030204" pitchFamily="18" charset="0"/>
                                  <a:ea typeface="Cambria Math" panose="02040503050406030204" pitchFamily="18" charset="0"/>
                                </a:rPr>
                                <m:t>4</m:t>
                              </m:r>
                            </m:e>
                            <m:e>
                              <m:r>
                                <a:rPr lang="en-US" sz="2000" i="1">
                                  <a:latin typeface="Cambria Math" panose="02040503050406030204" pitchFamily="18" charset="0"/>
                                  <a:ea typeface="Cambria Math" panose="02040503050406030204" pitchFamily="18" charset="0"/>
                                </a:rPr>
                                <m:t>0</m:t>
                              </m:r>
                            </m:e>
                          </m:mr>
                          <m:mr>
                            <m:e>
                              <m:r>
                                <a:rPr lang="en-US" sz="2000" i="1">
                                  <a:latin typeface="Cambria Math" panose="02040503050406030204" pitchFamily="18" charset="0"/>
                                  <a:ea typeface="Cambria Math" panose="02040503050406030204" pitchFamily="18" charset="0"/>
                                </a:rPr>
                                <m:t>0</m:t>
                              </m:r>
                            </m:e>
                            <m:e>
                              <m:r>
                                <a:rPr lang="en-US" sz="2000" i="1">
                                  <a:latin typeface="Cambria Math" panose="02040503050406030204" pitchFamily="18" charset="0"/>
                                  <a:ea typeface="Cambria Math" panose="02040503050406030204" pitchFamily="18" charset="0"/>
                                </a:rPr>
                                <m:t>2</m:t>
                              </m:r>
                            </m:e>
                          </m:mr>
                          <m:mr>
                            <m:e>
                              <m:r>
                                <a:rPr lang="en-US" sz="2000" i="1">
                                  <a:latin typeface="Cambria Math" panose="02040503050406030204" pitchFamily="18" charset="0"/>
                                  <a:ea typeface="Cambria Math" panose="02040503050406030204" pitchFamily="18" charset="0"/>
                                </a:rPr>
                                <m:t>1</m:t>
                              </m:r>
                            </m:e>
                            <m:e>
                              <m:r>
                                <a:rPr lang="en-US" sz="2000" i="1">
                                  <a:latin typeface="Cambria Math" panose="02040503050406030204" pitchFamily="18" charset="0"/>
                                  <a:ea typeface="Cambria Math" panose="02040503050406030204" pitchFamily="18" charset="0"/>
                                </a:rPr>
                                <m:t>1</m:t>
                              </m:r>
                            </m:e>
                          </m:mr>
                        </m:m>
                      </m:e>
                    </m:d>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m>
                          <m:mPr>
                            <m:mcs>
                              <m:mc>
                                <m:mcPr>
                                  <m:count m:val="2"/>
                                  <m:mcJc m:val="center"/>
                                </m:mcPr>
                              </m:mc>
                            </m:mcs>
                            <m:ctrlPr>
                              <a:rPr lang="en-US" sz="2000" b="0" i="1" smtClean="0">
                                <a:latin typeface="Cambria Math" panose="02040503050406030204" pitchFamily="18" charset="0"/>
                                <a:ea typeface="Cambria Math" panose="02040503050406030204" pitchFamily="18" charset="0"/>
                              </a:rPr>
                            </m:ctrlPr>
                          </m:mPr>
                          <m:mr>
                            <m:e>
                              <m:r>
                                <m:rPr>
                                  <m:brk m:alnAt="7"/>
                                </m:rP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7</m:t>
                              </m:r>
                            </m:e>
                            <m:e>
                              <m:r>
                                <a:rPr lang="en-US" sz="2000" b="0" i="1" smtClean="0">
                                  <a:latin typeface="Cambria Math" panose="02040503050406030204" pitchFamily="18" charset="0"/>
                                  <a:ea typeface="Cambria Math" panose="02040503050406030204" pitchFamily="18" charset="0"/>
                                </a:rPr>
                                <m:t>1</m:t>
                              </m:r>
                            </m:e>
                          </m:mr>
                          <m:mr>
                            <m:e>
                              <m:r>
                                <a:rPr lang="en-US" sz="2000" b="0" i="1" smtClean="0">
                                  <a:latin typeface="Cambria Math" panose="02040503050406030204" pitchFamily="18" charset="0"/>
                                  <a:ea typeface="Cambria Math" panose="02040503050406030204" pitchFamily="18" charset="0"/>
                                </a:rPr>
                                <m:t>1</m:t>
                              </m:r>
                            </m:e>
                            <m:e>
                              <m:r>
                                <a:rPr lang="en-US" sz="2000" b="0" i="1" smtClean="0">
                                  <a:latin typeface="Cambria Math" panose="02040503050406030204" pitchFamily="18" charset="0"/>
                                  <a:ea typeface="Cambria Math" panose="02040503050406030204" pitchFamily="18" charset="0"/>
                                </a:rPr>
                                <m:t>5</m:t>
                              </m:r>
                            </m:e>
                          </m:mr>
                        </m:m>
                      </m:e>
                    </m:d>
                  </m:oMath>
                </a14:m>
                <a:r>
                  <a:rPr lang="en-US" sz="2000" dirty="0">
                    <a:latin typeface="Arial" panose="020B0604020202020204" pitchFamily="34" charset="0"/>
                    <a:cs typeface="Arial" panose="020B0604020202020204" pitchFamily="34" charset="0"/>
                  </a:rPr>
                  <a:t>   (Invertible)</a:t>
                </a:r>
              </a:p>
              <a:p>
                <a:pPr lvl="1">
                  <a:lnSpc>
                    <a:spcPct val="120000"/>
                  </a:lnSpc>
                  <a:buFont typeface="Courier New" panose="02070309020205020404" pitchFamily="49" charset="0"/>
                  <a:buChar char="o"/>
                </a:pPr>
                <a:r>
                  <a:rPr lang="en-US" sz="2000" dirty="0">
                    <a:latin typeface="Arial" panose="020B0604020202020204" pitchFamily="34" charset="0"/>
                    <a:cs typeface="Arial" panose="020B0604020202020204" pitchFamily="34" charset="0"/>
                  </a:rPr>
                  <a:t>We have </a:t>
                </a:r>
                <a14:m>
                  <m:oMath xmlns:m="http://schemas.openxmlformats.org/officeDocument/2006/math">
                    <m:sSup>
                      <m:sSupPr>
                        <m:ctrlPr>
                          <a:rPr lang="en-US" sz="2000" i="1">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𝐴</m:t>
                            </m:r>
                          </m:e>
                          <m:sup>
                            <m:r>
                              <a:rPr lang="en-US" sz="2000" i="1">
                                <a:latin typeface="Cambria Math" panose="02040503050406030204" pitchFamily="18" charset="0"/>
                                <a:ea typeface="Cambria Math" panose="02040503050406030204" pitchFamily="18" charset="0"/>
                              </a:rPr>
                              <m:t>𝑇</m:t>
                            </m:r>
                          </m:sup>
                        </m:sSup>
                        <m:r>
                          <a:rPr lang="en-US" sz="2000" i="1">
                            <a:latin typeface="Cambria Math" panose="02040503050406030204" pitchFamily="18" charset="0"/>
                            <a:ea typeface="Cambria Math" panose="02040503050406030204" pitchFamily="18" charset="0"/>
                          </a:rPr>
                          <m:t>𝐴</m:t>
                        </m:r>
                        <m:r>
                          <a:rPr lang="en-US" sz="2000" b="0" i="1" smtClean="0">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−1</m:t>
                        </m:r>
                      </m:sup>
                    </m:sSup>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m>
                              <m:mPr>
                                <m:mcs>
                                  <m:mc>
                                    <m:mcPr>
                                      <m:count m:val="2"/>
                                      <m:mcJc m:val="center"/>
                                    </m:mcPr>
                                  </m:mc>
                                </m:mcs>
                                <m:ctrlPr>
                                  <a:rPr lang="en-US" sz="2000" i="1">
                                    <a:latin typeface="Cambria Math" panose="02040503050406030204" pitchFamily="18" charset="0"/>
                                    <a:ea typeface="Cambria Math" panose="02040503050406030204" pitchFamily="18" charset="0"/>
                                  </a:rPr>
                                </m:ctrlPr>
                              </m:mPr>
                              <m:mr>
                                <m:e>
                                  <m:r>
                                    <m:rPr>
                                      <m:brk m:alnAt="7"/>
                                    </m:rP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7</m:t>
                                  </m:r>
                                </m:e>
                                <m:e>
                                  <m:r>
                                    <a:rPr lang="en-US" sz="2000" i="1">
                                      <a:latin typeface="Cambria Math" panose="02040503050406030204" pitchFamily="18" charset="0"/>
                                      <a:ea typeface="Cambria Math" panose="02040503050406030204" pitchFamily="18" charset="0"/>
                                    </a:rPr>
                                    <m:t>1</m:t>
                                  </m:r>
                                </m:e>
                              </m:mr>
                              <m:mr>
                                <m:e>
                                  <m:r>
                                    <a:rPr lang="en-US" sz="2000" i="1">
                                      <a:latin typeface="Cambria Math" panose="02040503050406030204" pitchFamily="18" charset="0"/>
                                      <a:ea typeface="Cambria Math" panose="02040503050406030204" pitchFamily="18" charset="0"/>
                                    </a:rPr>
                                    <m:t>1</m:t>
                                  </m:r>
                                </m:e>
                                <m:e>
                                  <m:r>
                                    <a:rPr lang="en-US" sz="2000" i="1">
                                      <a:latin typeface="Cambria Math" panose="02040503050406030204" pitchFamily="18" charset="0"/>
                                      <a:ea typeface="Cambria Math" panose="02040503050406030204" pitchFamily="18" charset="0"/>
                                    </a:rPr>
                                    <m:t>5</m:t>
                                  </m:r>
                                </m:e>
                              </m:mr>
                            </m:m>
                          </m:e>
                        </m:d>
                      </m:e>
                      <m:sup>
                        <m:r>
                          <a:rPr lang="en-US" sz="2000" b="0" i="1" smtClean="0">
                            <a:latin typeface="Cambria Math" panose="02040503050406030204" pitchFamily="18" charset="0"/>
                            <a:ea typeface="Cambria Math" panose="02040503050406030204" pitchFamily="18" charset="0"/>
                          </a:rPr>
                          <m:t>−1</m:t>
                        </m:r>
                      </m:sup>
                    </m:sSup>
                    <m:r>
                      <a:rPr lang="en-US" sz="2000" b="0" i="1" smtClean="0">
                        <a:latin typeface="Cambria Math" panose="02040503050406030204" pitchFamily="18" charset="0"/>
                        <a:ea typeface="Cambria Math" panose="02040503050406030204" pitchFamily="18" charset="0"/>
                      </a:rPr>
                      <m:t>=</m:t>
                    </m:r>
                  </m:oMath>
                </a14:m>
                <a:r>
                  <a:rPr lang="en-US" sz="2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17×5</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den>
                    </m:f>
                  </m:oMath>
                </a14:m>
                <a:r>
                  <a:rPr lang="en-US" sz="2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sz="2000" i="1">
                            <a:latin typeface="Cambria Math" panose="02040503050406030204" pitchFamily="18" charset="0"/>
                            <a:ea typeface="Cambria Math" panose="02040503050406030204" pitchFamily="18" charset="0"/>
                          </a:rPr>
                        </m:ctrlPr>
                      </m:dPr>
                      <m:e>
                        <m:m>
                          <m:mPr>
                            <m:mcs>
                              <m:mc>
                                <m:mcPr>
                                  <m:count m:val="2"/>
                                  <m:mcJc m:val="center"/>
                                </m:mcPr>
                              </m:mc>
                            </m:mcs>
                            <m:ctrlPr>
                              <a:rPr lang="en-US" sz="2000" i="1">
                                <a:latin typeface="Cambria Math" panose="02040503050406030204" pitchFamily="18" charset="0"/>
                                <a:ea typeface="Cambria Math" panose="02040503050406030204" pitchFamily="18" charset="0"/>
                              </a:rPr>
                            </m:ctrlPr>
                          </m:mPr>
                          <m:mr>
                            <m:e>
                              <m:r>
                                <a:rPr lang="en-US" sz="2000" b="0" i="1" smtClean="0">
                                  <a:latin typeface="Cambria Math" panose="02040503050406030204" pitchFamily="18" charset="0"/>
                                  <a:ea typeface="Cambria Math" panose="02040503050406030204" pitchFamily="18" charset="0"/>
                                </a:rPr>
                                <m:t>5</m:t>
                              </m:r>
                            </m:e>
                            <m:e>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1</m:t>
                              </m:r>
                            </m:e>
                          </m:mr>
                          <m:mr>
                            <m:e>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1</m:t>
                              </m:r>
                            </m:e>
                            <m:e>
                              <m:r>
                                <a:rPr lang="en-US" sz="2000" b="0" i="1" smtClean="0">
                                  <a:latin typeface="Cambria Math" panose="02040503050406030204" pitchFamily="18" charset="0"/>
                                  <a:ea typeface="Cambria Math" panose="02040503050406030204" pitchFamily="18" charset="0"/>
                                </a:rPr>
                                <m:t>17</m:t>
                              </m:r>
                            </m:e>
                          </m:mr>
                        </m:m>
                      </m:e>
                    </m:d>
                    <m:r>
                      <a:rPr lang="en-US" sz="2000" b="0" i="1" smtClean="0">
                        <a:latin typeface="Cambria Math" panose="02040503050406030204" pitchFamily="18" charset="0"/>
                        <a:ea typeface="Cambria Math" panose="02040503050406030204" pitchFamily="18" charset="0"/>
                      </a:rPr>
                      <m:t>=</m:t>
                    </m:r>
                  </m:oMath>
                </a14:m>
                <a:r>
                  <a:rPr lang="en-US" sz="2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84</m:t>
                        </m:r>
                      </m:den>
                    </m:f>
                  </m:oMath>
                </a14:m>
                <a:r>
                  <a:rPr lang="en-US" sz="2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sz="2000" i="1">
                            <a:latin typeface="Cambria Math" panose="02040503050406030204" pitchFamily="18" charset="0"/>
                            <a:ea typeface="Cambria Math" panose="02040503050406030204" pitchFamily="18" charset="0"/>
                          </a:rPr>
                        </m:ctrlPr>
                      </m:dPr>
                      <m:e>
                        <m:m>
                          <m:mPr>
                            <m:mcs>
                              <m:mc>
                                <m:mcPr>
                                  <m:count m:val="2"/>
                                  <m:mcJc m:val="center"/>
                                </m:mcPr>
                              </m:mc>
                            </m:mcs>
                            <m:ctrlPr>
                              <a:rPr lang="en-US" sz="2000" i="1">
                                <a:latin typeface="Cambria Math" panose="02040503050406030204" pitchFamily="18" charset="0"/>
                                <a:ea typeface="Cambria Math" panose="02040503050406030204" pitchFamily="18" charset="0"/>
                              </a:rPr>
                            </m:ctrlPr>
                          </m:mPr>
                          <m:mr>
                            <m:e>
                              <m:r>
                                <a:rPr lang="en-US" sz="2000" i="1">
                                  <a:latin typeface="Cambria Math" panose="02040503050406030204" pitchFamily="18" charset="0"/>
                                  <a:ea typeface="Cambria Math" panose="02040503050406030204" pitchFamily="18" charset="0"/>
                                </a:rPr>
                                <m:t>5</m:t>
                              </m:r>
                            </m:e>
                            <m:e>
                              <m:r>
                                <a:rPr lang="en-US" sz="2000" i="1">
                                  <a:latin typeface="Cambria Math" panose="02040503050406030204" pitchFamily="18" charset="0"/>
                                  <a:ea typeface="Cambria Math" panose="02040503050406030204" pitchFamily="18" charset="0"/>
                                </a:rPr>
                                <m:t>−1</m:t>
                              </m:r>
                            </m:e>
                          </m:mr>
                          <m:mr>
                            <m:e>
                              <m:r>
                                <a:rPr lang="en-US" sz="2000" i="1">
                                  <a:latin typeface="Cambria Math" panose="02040503050406030204" pitchFamily="18" charset="0"/>
                                  <a:ea typeface="Cambria Math" panose="02040503050406030204" pitchFamily="18" charset="0"/>
                                </a:rPr>
                                <m:t>−1</m:t>
                              </m:r>
                            </m:e>
                            <m:e>
                              <m:r>
                                <a:rPr lang="en-US" sz="2000" i="1">
                                  <a:latin typeface="Cambria Math" panose="02040503050406030204" pitchFamily="18" charset="0"/>
                                  <a:ea typeface="Cambria Math" panose="02040503050406030204" pitchFamily="18" charset="0"/>
                                </a:rPr>
                                <m:t>17</m:t>
                              </m:r>
                            </m:e>
                          </m:mr>
                        </m:m>
                      </m:e>
                    </m:d>
                  </m:oMath>
                </a14:m>
                <a:endParaRPr lang="en-US" sz="2000" dirty="0">
                  <a:latin typeface="Arial" panose="020B0604020202020204" pitchFamily="34" charset="0"/>
                  <a:cs typeface="Arial" panose="020B0604020202020204" pitchFamily="34" charset="0"/>
                </a:endParaRPr>
              </a:p>
              <a:p>
                <a:pPr lvl="1">
                  <a:lnSpc>
                    <a:spcPct val="120000"/>
                  </a:lnSpc>
                  <a:buFont typeface="Courier New" panose="02070309020205020404" pitchFamily="49" charset="0"/>
                  <a:buChar char="o"/>
                </a:pPr>
                <a:r>
                  <a:rPr lang="en-US" sz="2000" dirty="0">
                    <a:latin typeface="Arial" panose="020B0604020202020204" pitchFamily="34" charset="0"/>
                    <a:ea typeface="Cambria Math" panose="02040503050406030204" pitchFamily="18" charset="0"/>
                    <a:cs typeface="Arial" panose="020B0604020202020204" pitchFamily="34" charset="0"/>
                  </a:rPr>
                  <a:t>Find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𝐴</m:t>
                        </m:r>
                      </m:e>
                      <m:sup>
                        <m:r>
                          <a:rPr lang="en-US" sz="2000" i="1">
                            <a:latin typeface="Cambria Math" panose="02040503050406030204" pitchFamily="18" charset="0"/>
                            <a:ea typeface="Cambria Math" panose="02040503050406030204" pitchFamily="18" charset="0"/>
                          </a:rPr>
                          <m:t>𝑇</m:t>
                        </m:r>
                      </m:sup>
                    </m:sSup>
                    <m:r>
                      <a:rPr lang="en-US" sz="2000" b="1" i="1">
                        <a:latin typeface="Cambria Math" panose="02040503050406030204" pitchFamily="18" charset="0"/>
                        <a:ea typeface="Cambria Math" panose="02040503050406030204" pitchFamily="18" charset="0"/>
                      </a:rPr>
                      <m:t>𝒃</m:t>
                    </m:r>
                    <m:r>
                      <a:rPr lang="en-US" sz="2000" b="1" i="1" smtClean="0">
                        <a:latin typeface="Cambria Math" panose="02040503050406030204" pitchFamily="18" charset="0"/>
                        <a:ea typeface="Cambria Math" panose="02040503050406030204" pitchFamily="18" charset="0"/>
                      </a:rPr>
                      <m:t>=</m:t>
                    </m:r>
                  </m:oMath>
                </a14:m>
                <a:r>
                  <a:rPr lang="en-US" sz="2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sz="2000" i="1">
                            <a:latin typeface="Cambria Math" panose="02040503050406030204" pitchFamily="18" charset="0"/>
                            <a:ea typeface="Cambria Math" panose="02040503050406030204" pitchFamily="18" charset="0"/>
                          </a:rPr>
                        </m:ctrlPr>
                      </m:dPr>
                      <m:e>
                        <m:m>
                          <m:mPr>
                            <m:mcs>
                              <m:mc>
                                <m:mcPr>
                                  <m:count m:val="3"/>
                                  <m:mcJc m:val="center"/>
                                </m:mcPr>
                              </m:mc>
                            </m:mcs>
                            <m:ctrlPr>
                              <a:rPr lang="en-US" sz="2000" i="1">
                                <a:latin typeface="Cambria Math" panose="02040503050406030204" pitchFamily="18" charset="0"/>
                                <a:ea typeface="Cambria Math" panose="02040503050406030204" pitchFamily="18" charset="0"/>
                              </a:rPr>
                            </m:ctrlPr>
                          </m:mPr>
                          <m:mr>
                            <m:e>
                              <m:r>
                                <m:rPr>
                                  <m:brk m:alnAt="7"/>
                                </m:rPr>
                                <a:rPr lang="en-US" sz="2000" i="1">
                                  <a:latin typeface="Cambria Math" panose="02040503050406030204" pitchFamily="18" charset="0"/>
                                  <a:ea typeface="Cambria Math" panose="02040503050406030204" pitchFamily="18" charset="0"/>
                                </a:rPr>
                                <m:t>4</m:t>
                              </m:r>
                            </m:e>
                            <m:e>
                              <m:r>
                                <a:rPr lang="en-US" sz="2000" i="1">
                                  <a:latin typeface="Cambria Math" panose="02040503050406030204" pitchFamily="18" charset="0"/>
                                  <a:ea typeface="Cambria Math" panose="02040503050406030204" pitchFamily="18" charset="0"/>
                                </a:rPr>
                                <m:t>0</m:t>
                              </m:r>
                            </m:e>
                            <m:e>
                              <m:r>
                                <a:rPr lang="en-US" sz="2000" i="1">
                                  <a:latin typeface="Cambria Math" panose="02040503050406030204" pitchFamily="18" charset="0"/>
                                  <a:ea typeface="Cambria Math" panose="02040503050406030204" pitchFamily="18" charset="0"/>
                                </a:rPr>
                                <m:t>1</m:t>
                              </m:r>
                            </m:e>
                          </m:mr>
                          <m:mr>
                            <m:e>
                              <m:r>
                                <a:rPr lang="en-US" sz="2000" i="1">
                                  <a:latin typeface="Cambria Math" panose="02040503050406030204" pitchFamily="18" charset="0"/>
                                  <a:ea typeface="Cambria Math" panose="02040503050406030204" pitchFamily="18" charset="0"/>
                                </a:rPr>
                                <m:t>0</m:t>
                              </m:r>
                            </m:e>
                            <m:e>
                              <m:r>
                                <a:rPr lang="en-US" sz="2000" i="1">
                                  <a:latin typeface="Cambria Math" panose="02040503050406030204" pitchFamily="18" charset="0"/>
                                  <a:ea typeface="Cambria Math" panose="02040503050406030204" pitchFamily="18" charset="0"/>
                                </a:rPr>
                                <m:t>2</m:t>
                              </m:r>
                            </m:e>
                            <m:e>
                              <m:r>
                                <a:rPr lang="en-US" sz="2000" i="1">
                                  <a:latin typeface="Cambria Math" panose="02040503050406030204" pitchFamily="18" charset="0"/>
                                  <a:ea typeface="Cambria Math" panose="02040503050406030204" pitchFamily="18" charset="0"/>
                                </a:rPr>
                                <m:t>1</m:t>
                              </m:r>
                            </m:e>
                          </m:mr>
                        </m:m>
                      </m:e>
                    </m:d>
                  </m:oMath>
                </a14:m>
                <a:r>
                  <a:rPr lang="en-US" sz="2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sz="2000" i="1">
                            <a:latin typeface="Cambria Math" panose="02040503050406030204" pitchFamily="18" charset="0"/>
                            <a:ea typeface="Cambria Math" panose="02040503050406030204" pitchFamily="18" charset="0"/>
                          </a:rPr>
                        </m:ctrlPr>
                      </m:dPr>
                      <m:e>
                        <m:m>
                          <m:mPr>
                            <m:mcs>
                              <m:mc>
                                <m:mcPr>
                                  <m:count m:val="1"/>
                                  <m:mcJc m:val="center"/>
                                </m:mcPr>
                              </m:mc>
                            </m:mcs>
                            <m:ctrlPr>
                              <a:rPr lang="en-US" sz="2000" i="1">
                                <a:latin typeface="Cambria Math" panose="02040503050406030204" pitchFamily="18" charset="0"/>
                                <a:ea typeface="Cambria Math" panose="02040503050406030204" pitchFamily="18" charset="0"/>
                              </a:rPr>
                            </m:ctrlPr>
                          </m:mPr>
                          <m:mr>
                            <m:e>
                              <m:r>
                                <m:rPr>
                                  <m:brk m:alnAt="7"/>
                                </m:rPr>
                                <a:rPr lang="en-US" sz="2000" i="1">
                                  <a:latin typeface="Cambria Math" panose="02040503050406030204" pitchFamily="18" charset="0"/>
                                  <a:ea typeface="Cambria Math" panose="02040503050406030204" pitchFamily="18" charset="0"/>
                                </a:rPr>
                                <m:t>2</m:t>
                              </m:r>
                            </m:e>
                          </m:mr>
                          <m:mr>
                            <m:e>
                              <m:r>
                                <a:rPr lang="en-US" sz="2000" i="1">
                                  <a:latin typeface="Cambria Math" panose="02040503050406030204" pitchFamily="18" charset="0"/>
                                  <a:ea typeface="Cambria Math" panose="02040503050406030204" pitchFamily="18" charset="0"/>
                                </a:rPr>
                                <m:t>0</m:t>
                              </m:r>
                            </m:e>
                          </m:mr>
                          <m:mr>
                            <m:e>
                              <m:r>
                                <a:rPr lang="en-US" sz="2000" i="1">
                                  <a:latin typeface="Cambria Math" panose="02040503050406030204" pitchFamily="18" charset="0"/>
                                  <a:ea typeface="Cambria Math" panose="02040503050406030204" pitchFamily="18" charset="0"/>
                                </a:rPr>
                                <m:t>11</m:t>
                              </m:r>
                            </m:e>
                          </m:mr>
                        </m:m>
                      </m:e>
                    </m:d>
                    <m:r>
                      <a:rPr lang="en-US" sz="2000" b="0" i="0"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ea typeface="Cambria Math" panose="02040503050406030204" pitchFamily="18" charset="0"/>
                              </a:rPr>
                            </m:ctrlPr>
                          </m:mPr>
                          <m:mr>
                            <m:e>
                              <m:r>
                                <m:rPr>
                                  <m:brk m:alnAt="7"/>
                                </m:rP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9</m:t>
                              </m:r>
                            </m:e>
                          </m:mr>
                          <m:mr>
                            <m:e>
                              <m:r>
                                <a:rPr lang="en-US" sz="2000" b="0" i="1" smtClean="0">
                                  <a:latin typeface="Cambria Math" panose="02040503050406030204" pitchFamily="18" charset="0"/>
                                  <a:ea typeface="Cambria Math" panose="02040503050406030204" pitchFamily="18" charset="0"/>
                                </a:rPr>
                                <m:t>11</m:t>
                              </m:r>
                            </m:e>
                          </m:mr>
                        </m:m>
                      </m:e>
                    </m:d>
                  </m:oMath>
                </a14:m>
                <a:endParaRPr lang="en-US" sz="2000" dirty="0">
                  <a:latin typeface="Arial" panose="020B0604020202020204" pitchFamily="34" charset="0"/>
                  <a:cs typeface="Arial" panose="020B0604020202020204" pitchFamily="34" charset="0"/>
                </a:endParaRPr>
              </a:p>
              <a:p>
                <a:pPr lvl="1">
                  <a:lnSpc>
                    <a:spcPct val="120000"/>
                  </a:lnSpc>
                  <a:buFont typeface="Courier New" panose="02070309020205020404" pitchFamily="49" charset="0"/>
                  <a:buChar char="o"/>
                </a:pPr>
                <a:r>
                  <a:rPr lang="en-US" sz="2000" dirty="0">
                    <a:latin typeface="Arial" panose="020B0604020202020204" pitchFamily="34" charset="0"/>
                    <a:cs typeface="Arial" panose="020B0604020202020204" pitchFamily="34" charset="0"/>
                  </a:rPr>
                  <a:t>Finally, </a:t>
                </a:r>
                <a14:m>
                  <m:oMath xmlns:m="http://schemas.openxmlformats.org/officeDocument/2006/math">
                    <m:acc>
                      <m:accPr>
                        <m:chr m:val="̂"/>
                        <m:ctrlPr>
                          <a:rPr lang="en-US" sz="2000" b="1" i="1" smtClean="0">
                            <a:latin typeface="Cambria Math" panose="02040503050406030204" pitchFamily="18" charset="0"/>
                            <a:ea typeface="Cambria Math" panose="02040503050406030204" pitchFamily="18" charset="0"/>
                          </a:rPr>
                        </m:ctrlPr>
                      </m:accPr>
                      <m:e>
                        <m:r>
                          <a:rPr lang="en-US" sz="2000" b="1" i="1">
                            <a:latin typeface="Cambria Math" panose="02040503050406030204" pitchFamily="18" charset="0"/>
                            <a:ea typeface="Cambria Math" panose="02040503050406030204" pitchFamily="18" charset="0"/>
                          </a:rPr>
                          <m:t>𝒙</m:t>
                        </m:r>
                      </m:e>
                    </m:acc>
                    <m:r>
                      <a:rPr lang="en-US" sz="2000" i="1">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𝐴</m:t>
                            </m:r>
                          </m:e>
                          <m:sup>
                            <m:r>
                              <a:rPr lang="en-US" sz="2000" i="1">
                                <a:latin typeface="Cambria Math" panose="02040503050406030204" pitchFamily="18" charset="0"/>
                                <a:ea typeface="Cambria Math" panose="02040503050406030204" pitchFamily="18" charset="0"/>
                              </a:rPr>
                              <m:t>𝑇</m:t>
                            </m:r>
                          </m:sup>
                        </m:sSup>
                        <m:r>
                          <a:rPr lang="en-US" sz="2000" i="1">
                            <a:latin typeface="Cambria Math" panose="02040503050406030204" pitchFamily="18" charset="0"/>
                            <a:ea typeface="Cambria Math" panose="02040503050406030204" pitchFamily="18" charset="0"/>
                          </a:rPr>
                          <m:t>𝐴</m:t>
                        </m:r>
                        <m:r>
                          <a:rPr lang="en-US" sz="2000" b="0" i="1" smtClean="0">
                            <a:latin typeface="Cambria Math" panose="02040503050406030204" pitchFamily="18" charset="0"/>
                            <a:ea typeface="Cambria Math" panose="02040503050406030204" pitchFamily="18" charset="0"/>
                          </a:rPr>
                          <m:t>)</m:t>
                        </m:r>
                      </m:e>
                      <m:sup>
                        <m:r>
                          <a:rPr lang="en-US" sz="2000" b="0" i="1" smtClean="0">
                            <a:latin typeface="Cambria Math" panose="02040503050406030204" pitchFamily="18" charset="0"/>
                            <a:ea typeface="Cambria Math" panose="02040503050406030204" pitchFamily="18" charset="0"/>
                          </a:rPr>
                          <m:t>−1</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𝐴</m:t>
                        </m:r>
                      </m:e>
                      <m:sup>
                        <m:r>
                          <a:rPr lang="en-US" sz="2000" i="1">
                            <a:latin typeface="Cambria Math" panose="02040503050406030204" pitchFamily="18" charset="0"/>
                            <a:ea typeface="Cambria Math" panose="02040503050406030204" pitchFamily="18" charset="0"/>
                          </a:rPr>
                          <m:t>𝑇</m:t>
                        </m:r>
                      </m:sup>
                    </m:sSup>
                    <m:r>
                      <a:rPr lang="en-US" sz="2000" b="1" i="1">
                        <a:latin typeface="Cambria Math" panose="02040503050406030204" pitchFamily="18" charset="0"/>
                        <a:ea typeface="Cambria Math" panose="02040503050406030204" pitchFamily="18" charset="0"/>
                      </a:rPr>
                      <m:t>𝒃</m:t>
                    </m:r>
                    <m:r>
                      <a:rPr lang="en-US" sz="2000" b="1" i="1" smtClean="0">
                        <a:latin typeface="Cambria Math" panose="02040503050406030204" pitchFamily="18" charset="0"/>
                        <a:ea typeface="Cambria Math" panose="02040503050406030204" pitchFamily="18" charset="0"/>
                      </a:rPr>
                      <m:t>=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84</m:t>
                        </m:r>
                      </m:den>
                    </m:f>
                  </m:oMath>
                </a14:m>
                <a:r>
                  <a:rPr lang="en-US" sz="2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sz="2000" i="1">
                            <a:latin typeface="Cambria Math" panose="02040503050406030204" pitchFamily="18" charset="0"/>
                            <a:ea typeface="Cambria Math" panose="02040503050406030204" pitchFamily="18" charset="0"/>
                          </a:rPr>
                        </m:ctrlPr>
                      </m:dPr>
                      <m:e>
                        <m:m>
                          <m:mPr>
                            <m:mcs>
                              <m:mc>
                                <m:mcPr>
                                  <m:count m:val="2"/>
                                  <m:mcJc m:val="center"/>
                                </m:mcPr>
                              </m:mc>
                            </m:mcs>
                            <m:ctrlPr>
                              <a:rPr lang="en-US" sz="2000" i="1">
                                <a:latin typeface="Cambria Math" panose="02040503050406030204" pitchFamily="18" charset="0"/>
                                <a:ea typeface="Cambria Math" panose="02040503050406030204" pitchFamily="18" charset="0"/>
                              </a:rPr>
                            </m:ctrlPr>
                          </m:mPr>
                          <m:mr>
                            <m:e>
                              <m:r>
                                <a:rPr lang="en-US" sz="2000" i="1">
                                  <a:latin typeface="Cambria Math" panose="02040503050406030204" pitchFamily="18" charset="0"/>
                                  <a:ea typeface="Cambria Math" panose="02040503050406030204" pitchFamily="18" charset="0"/>
                                </a:rPr>
                                <m:t>5</m:t>
                              </m:r>
                            </m:e>
                            <m:e>
                              <m:r>
                                <a:rPr lang="en-US" sz="2000" i="1">
                                  <a:latin typeface="Cambria Math" panose="02040503050406030204" pitchFamily="18" charset="0"/>
                                  <a:ea typeface="Cambria Math" panose="02040503050406030204" pitchFamily="18" charset="0"/>
                                </a:rPr>
                                <m:t>−1</m:t>
                              </m:r>
                            </m:e>
                          </m:mr>
                          <m:mr>
                            <m:e>
                              <m:r>
                                <a:rPr lang="en-US" sz="2000" i="1">
                                  <a:latin typeface="Cambria Math" panose="02040503050406030204" pitchFamily="18" charset="0"/>
                                  <a:ea typeface="Cambria Math" panose="02040503050406030204" pitchFamily="18" charset="0"/>
                                </a:rPr>
                                <m:t>−1</m:t>
                              </m:r>
                            </m:e>
                            <m:e>
                              <m:r>
                                <a:rPr lang="en-US" sz="2000" i="1">
                                  <a:latin typeface="Cambria Math" panose="02040503050406030204" pitchFamily="18" charset="0"/>
                                  <a:ea typeface="Cambria Math" panose="02040503050406030204" pitchFamily="18" charset="0"/>
                                </a:rPr>
                                <m:t>17</m:t>
                              </m:r>
                            </m:e>
                          </m:mr>
                        </m:m>
                      </m:e>
                    </m:d>
                  </m:oMath>
                </a14:m>
                <a:r>
                  <a:rPr lang="en-US" sz="2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sz="2000" i="1">
                            <a:latin typeface="Cambria Math" panose="02040503050406030204" pitchFamily="18" charset="0"/>
                            <a:ea typeface="Cambria Math" panose="02040503050406030204" pitchFamily="18" charset="0"/>
                          </a:rPr>
                        </m:ctrlPr>
                      </m:dPr>
                      <m:e>
                        <m:m>
                          <m:mPr>
                            <m:mcs>
                              <m:mc>
                                <m:mcPr>
                                  <m:count m:val="1"/>
                                  <m:mcJc m:val="center"/>
                                </m:mcPr>
                              </m:mc>
                            </m:mcs>
                            <m:ctrlPr>
                              <a:rPr lang="en-US" sz="2000" i="1">
                                <a:latin typeface="Cambria Math" panose="02040503050406030204" pitchFamily="18" charset="0"/>
                                <a:ea typeface="Cambria Math" panose="02040503050406030204" pitchFamily="18" charset="0"/>
                              </a:rPr>
                            </m:ctrlPr>
                          </m:mPr>
                          <m:mr>
                            <m:e>
                              <m:r>
                                <m:rPr>
                                  <m:brk m:alnAt="7"/>
                                </m:rP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9</m:t>
                              </m:r>
                            </m:e>
                          </m:mr>
                          <m:mr>
                            <m:e>
                              <m:r>
                                <a:rPr lang="en-US" sz="2000" i="1">
                                  <a:latin typeface="Cambria Math" panose="02040503050406030204" pitchFamily="18" charset="0"/>
                                  <a:ea typeface="Cambria Math" panose="02040503050406030204" pitchFamily="18" charset="0"/>
                                </a:rPr>
                                <m:t>11</m:t>
                              </m:r>
                            </m:e>
                          </m:mr>
                        </m:m>
                      </m:e>
                    </m:d>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84</m:t>
                        </m:r>
                      </m:den>
                    </m:f>
                    <m:d>
                      <m:dPr>
                        <m:begChr m:val="["/>
                        <m:endChr m:val="]"/>
                        <m:ctrlPr>
                          <a:rPr lang="en-US" sz="2000" i="1">
                            <a:latin typeface="Cambria Math" panose="02040503050406030204" pitchFamily="18" charset="0"/>
                            <a:ea typeface="Cambria Math" panose="02040503050406030204" pitchFamily="18" charset="0"/>
                          </a:rPr>
                        </m:ctrlPr>
                      </m:dPr>
                      <m:e>
                        <m:m>
                          <m:mPr>
                            <m:mcs>
                              <m:mc>
                                <m:mcPr>
                                  <m:count m:val="1"/>
                                  <m:mcJc m:val="center"/>
                                </m:mcPr>
                              </m:mc>
                            </m:mcs>
                            <m:ctrlPr>
                              <a:rPr lang="en-US" sz="2000" i="1">
                                <a:latin typeface="Cambria Math" panose="02040503050406030204" pitchFamily="18" charset="0"/>
                                <a:ea typeface="Cambria Math" panose="02040503050406030204" pitchFamily="18" charset="0"/>
                              </a:rPr>
                            </m:ctrlPr>
                          </m:mPr>
                          <m:mr>
                            <m:e>
                              <m:r>
                                <a:rPr lang="en-US" sz="2000" b="0" i="1" smtClean="0">
                                  <a:latin typeface="Cambria Math" panose="02040503050406030204" pitchFamily="18" charset="0"/>
                                  <a:ea typeface="Cambria Math" panose="02040503050406030204" pitchFamily="18" charset="0"/>
                                </a:rPr>
                                <m:t>84</m:t>
                              </m:r>
                            </m:e>
                          </m:mr>
                          <m:mr>
                            <m:e>
                              <m:r>
                                <a:rPr lang="en-US" sz="2000" b="0" i="1" smtClean="0">
                                  <a:latin typeface="Cambria Math" panose="02040503050406030204" pitchFamily="18" charset="0"/>
                                  <a:ea typeface="Cambria Math" panose="02040503050406030204" pitchFamily="18" charset="0"/>
                                </a:rPr>
                                <m:t>168</m:t>
                              </m:r>
                            </m:e>
                          </m:mr>
                        </m:m>
                      </m:e>
                    </m:d>
                    <m:r>
                      <a:rPr lang="en-US" sz="2000" b="0" i="1" smtClean="0">
                        <a:latin typeface="Cambria Math" panose="02040503050406030204" pitchFamily="18" charset="0"/>
                        <a:ea typeface="Cambria Math" panose="02040503050406030204" pitchFamily="18" charset="0"/>
                      </a:rPr>
                      <m:t>=</m:t>
                    </m:r>
                  </m:oMath>
                </a14:m>
                <a:r>
                  <a:rPr lang="en-US" sz="2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sz="2000" i="1">
                            <a:latin typeface="Cambria Math" panose="02040503050406030204" pitchFamily="18" charset="0"/>
                            <a:ea typeface="Cambria Math" panose="02040503050406030204" pitchFamily="18" charset="0"/>
                          </a:rPr>
                        </m:ctrlPr>
                      </m:dPr>
                      <m:e>
                        <m:m>
                          <m:mPr>
                            <m:mcs>
                              <m:mc>
                                <m:mcPr>
                                  <m:count m:val="1"/>
                                  <m:mcJc m:val="center"/>
                                </m:mcPr>
                              </m:mc>
                            </m:mcs>
                            <m:ctrlPr>
                              <a:rPr lang="en-US" sz="2000" i="1">
                                <a:latin typeface="Cambria Math" panose="02040503050406030204" pitchFamily="18" charset="0"/>
                                <a:ea typeface="Cambria Math" panose="02040503050406030204" pitchFamily="18" charset="0"/>
                              </a:rPr>
                            </m:ctrlPr>
                          </m:mPr>
                          <m:mr>
                            <m:e>
                              <m:r>
                                <m:rPr>
                                  <m:brk m:alnAt="7"/>
                                </m:rPr>
                                <a:rPr lang="en-US" sz="2000" i="1">
                                  <a:latin typeface="Cambria Math" panose="02040503050406030204" pitchFamily="18" charset="0"/>
                                  <a:ea typeface="Cambria Math" panose="02040503050406030204" pitchFamily="18" charset="0"/>
                                </a:rPr>
                                <m:t>1</m:t>
                              </m:r>
                            </m:e>
                          </m:mr>
                          <m:mr>
                            <m:e>
                              <m:r>
                                <a:rPr lang="en-US" sz="2000" b="0" i="1" smtClean="0">
                                  <a:latin typeface="Cambria Math" panose="02040503050406030204" pitchFamily="18" charset="0"/>
                                  <a:ea typeface="Cambria Math" panose="02040503050406030204" pitchFamily="18" charset="0"/>
                                </a:rPr>
                                <m:t>2</m:t>
                              </m:r>
                            </m:e>
                          </m:mr>
                        </m:m>
                      </m:e>
                    </m:d>
                  </m:oMath>
                </a14:m>
                <a:endParaRPr lang="en-US" sz="2000" dirty="0">
                  <a:latin typeface="Arial" panose="020B0604020202020204" pitchFamily="34" charset="0"/>
                  <a:cs typeface="Arial" panose="020B0604020202020204" pitchFamily="34" charset="0"/>
                </a:endParaRPr>
              </a:p>
              <a:p>
                <a:pPr lvl="1">
                  <a:lnSpc>
                    <a:spcPct val="120000"/>
                  </a:lnSpc>
                  <a:buFont typeface="Courier New" panose="02070309020205020404" pitchFamily="49" charset="0"/>
                  <a:buChar char="o"/>
                </a:pPr>
                <a:r>
                  <a:rPr lang="en-US" sz="2000" dirty="0">
                    <a:latin typeface="Arial" panose="020B0604020202020204" pitchFamily="34" charset="0"/>
                    <a:cs typeface="Arial" panose="020B0604020202020204" pitchFamily="34" charset="0"/>
                  </a:rPr>
                  <a:t>Least square residual: </a:t>
                </a:r>
                <a14:m>
                  <m:oMath xmlns:m="http://schemas.openxmlformats.org/officeDocument/2006/math">
                    <m:r>
                      <a:rPr lang="en-US" sz="2000" b="1" i="1" smtClean="0">
                        <a:latin typeface="Cambria Math" panose="02040503050406030204" pitchFamily="18" charset="0"/>
                      </a:rPr>
                      <m:t>𝒃</m:t>
                    </m:r>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𝐴</m:t>
                    </m:r>
                    <m:acc>
                      <m:accPr>
                        <m:chr m:val="̂"/>
                        <m:ctrlPr>
                          <a:rPr lang="en-US" sz="2000" b="1" i="1">
                            <a:latin typeface="Cambria Math" panose="02040503050406030204" pitchFamily="18" charset="0"/>
                            <a:ea typeface="Cambria Math" panose="02040503050406030204" pitchFamily="18" charset="0"/>
                          </a:rPr>
                        </m:ctrlPr>
                      </m:accPr>
                      <m:e>
                        <m:r>
                          <a:rPr lang="en-US" sz="2000" b="1" i="1">
                            <a:latin typeface="Cambria Math" panose="02040503050406030204" pitchFamily="18" charset="0"/>
                            <a:ea typeface="Cambria Math" panose="02040503050406030204" pitchFamily="18" charset="0"/>
                          </a:rPr>
                          <m:t>𝒙</m:t>
                        </m:r>
                      </m:e>
                    </m:acc>
                    <m:r>
                      <a:rPr lang="en-US" sz="2000" b="1" i="1" smtClean="0">
                        <a:latin typeface="Cambria Math" panose="02040503050406030204" pitchFamily="18" charset="0"/>
                        <a:ea typeface="Cambria Math" panose="02040503050406030204" pitchFamily="18" charset="0"/>
                      </a:rPr>
                      <m:t>=</m:t>
                    </m:r>
                  </m:oMath>
                </a14:m>
                <a:r>
                  <a:rPr lang="en-US" sz="2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sz="2000" i="1">
                            <a:latin typeface="Cambria Math" panose="02040503050406030204" pitchFamily="18" charset="0"/>
                            <a:ea typeface="Cambria Math" panose="02040503050406030204" pitchFamily="18" charset="0"/>
                          </a:rPr>
                        </m:ctrlPr>
                      </m:dPr>
                      <m:e>
                        <m:m>
                          <m:mPr>
                            <m:mcs>
                              <m:mc>
                                <m:mcPr>
                                  <m:count m:val="1"/>
                                  <m:mcJc m:val="center"/>
                                </m:mcPr>
                              </m:mc>
                            </m:mcs>
                            <m:ctrlPr>
                              <a:rPr lang="en-US" sz="2000" i="1">
                                <a:latin typeface="Cambria Math" panose="02040503050406030204" pitchFamily="18" charset="0"/>
                                <a:ea typeface="Cambria Math" panose="02040503050406030204" pitchFamily="18" charset="0"/>
                              </a:rPr>
                            </m:ctrlPr>
                          </m:mPr>
                          <m:mr>
                            <m:e>
                              <m:r>
                                <m:rPr>
                                  <m:brk m:alnAt="7"/>
                                </m:rPr>
                                <a:rPr lang="en-US" sz="2000" i="1">
                                  <a:latin typeface="Cambria Math" panose="02040503050406030204" pitchFamily="18" charset="0"/>
                                  <a:ea typeface="Cambria Math" panose="02040503050406030204" pitchFamily="18" charset="0"/>
                                </a:rPr>
                                <m:t>2</m:t>
                              </m:r>
                            </m:e>
                          </m:mr>
                          <m:mr>
                            <m:e>
                              <m:r>
                                <a:rPr lang="en-US" sz="2000" i="1">
                                  <a:latin typeface="Cambria Math" panose="02040503050406030204" pitchFamily="18" charset="0"/>
                                  <a:ea typeface="Cambria Math" panose="02040503050406030204" pitchFamily="18" charset="0"/>
                                </a:rPr>
                                <m:t>0</m:t>
                              </m:r>
                            </m:e>
                          </m:mr>
                          <m:mr>
                            <m:e>
                              <m:r>
                                <a:rPr lang="en-US" sz="2000" i="1">
                                  <a:latin typeface="Cambria Math" panose="02040503050406030204" pitchFamily="18" charset="0"/>
                                  <a:ea typeface="Cambria Math" panose="02040503050406030204" pitchFamily="18" charset="0"/>
                                </a:rPr>
                                <m:t>11</m:t>
                              </m:r>
                            </m:e>
                          </m:mr>
                        </m:m>
                      </m:e>
                    </m:d>
                    <m:r>
                      <a:rPr lang="en-US" sz="2000" b="0" i="0" smtClean="0">
                        <a:latin typeface="Cambria Math" panose="02040503050406030204" pitchFamily="18" charset="0"/>
                        <a:ea typeface="Cambria Math" panose="02040503050406030204" pitchFamily="18" charset="0"/>
                      </a:rPr>
                      <m:t>−</m:t>
                    </m:r>
                  </m:oMath>
                </a14:m>
                <a:r>
                  <a:rPr lang="en-US" sz="2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sz="2000" i="1">
                            <a:latin typeface="Cambria Math" panose="02040503050406030204" pitchFamily="18" charset="0"/>
                            <a:ea typeface="Cambria Math" panose="02040503050406030204" pitchFamily="18" charset="0"/>
                          </a:rPr>
                        </m:ctrlPr>
                      </m:dPr>
                      <m:e>
                        <m:m>
                          <m:mPr>
                            <m:mcs>
                              <m:mc>
                                <m:mcPr>
                                  <m:count m:val="2"/>
                                  <m:mcJc m:val="center"/>
                                </m:mcPr>
                              </m:mc>
                            </m:mcs>
                            <m:ctrlPr>
                              <a:rPr lang="en-US" sz="2000" i="1">
                                <a:latin typeface="Cambria Math" panose="02040503050406030204" pitchFamily="18" charset="0"/>
                                <a:ea typeface="Cambria Math" panose="02040503050406030204" pitchFamily="18" charset="0"/>
                              </a:rPr>
                            </m:ctrlPr>
                          </m:mPr>
                          <m:mr>
                            <m:e>
                              <m:r>
                                <m:rPr>
                                  <m:brk m:alnAt="7"/>
                                </m:rPr>
                                <a:rPr lang="en-US" sz="2000" i="1">
                                  <a:latin typeface="Cambria Math" panose="02040503050406030204" pitchFamily="18" charset="0"/>
                                  <a:ea typeface="Cambria Math" panose="02040503050406030204" pitchFamily="18" charset="0"/>
                                </a:rPr>
                                <m:t>4</m:t>
                              </m:r>
                            </m:e>
                            <m:e>
                              <m:r>
                                <a:rPr lang="en-US" sz="2000" i="1">
                                  <a:latin typeface="Cambria Math" panose="02040503050406030204" pitchFamily="18" charset="0"/>
                                  <a:ea typeface="Cambria Math" panose="02040503050406030204" pitchFamily="18" charset="0"/>
                                </a:rPr>
                                <m:t>0</m:t>
                              </m:r>
                            </m:e>
                          </m:mr>
                          <m:mr>
                            <m:e>
                              <m:r>
                                <a:rPr lang="en-US" sz="2000" i="1">
                                  <a:latin typeface="Cambria Math" panose="02040503050406030204" pitchFamily="18" charset="0"/>
                                  <a:ea typeface="Cambria Math" panose="02040503050406030204" pitchFamily="18" charset="0"/>
                                </a:rPr>
                                <m:t>0</m:t>
                              </m:r>
                            </m:e>
                            <m:e>
                              <m:r>
                                <a:rPr lang="en-US" sz="2000" i="1">
                                  <a:latin typeface="Cambria Math" panose="02040503050406030204" pitchFamily="18" charset="0"/>
                                  <a:ea typeface="Cambria Math" panose="02040503050406030204" pitchFamily="18" charset="0"/>
                                </a:rPr>
                                <m:t>2</m:t>
                              </m:r>
                            </m:e>
                          </m:mr>
                          <m:mr>
                            <m:e>
                              <m:r>
                                <a:rPr lang="en-US" sz="2000" i="1">
                                  <a:latin typeface="Cambria Math" panose="02040503050406030204" pitchFamily="18" charset="0"/>
                                  <a:ea typeface="Cambria Math" panose="02040503050406030204" pitchFamily="18" charset="0"/>
                                </a:rPr>
                                <m:t>1</m:t>
                              </m:r>
                            </m:e>
                            <m:e>
                              <m:r>
                                <a:rPr lang="en-US" sz="2000" i="1">
                                  <a:latin typeface="Cambria Math" panose="02040503050406030204" pitchFamily="18" charset="0"/>
                                  <a:ea typeface="Cambria Math" panose="02040503050406030204" pitchFamily="18" charset="0"/>
                                </a:rPr>
                                <m:t>1</m:t>
                              </m:r>
                            </m:e>
                          </m:mr>
                        </m:m>
                      </m:e>
                    </m:d>
                  </m:oMath>
                </a14:m>
                <a:r>
                  <a:rPr lang="en-US" sz="2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sz="2000" i="1">
                            <a:latin typeface="Cambria Math" panose="02040503050406030204" pitchFamily="18" charset="0"/>
                            <a:ea typeface="Cambria Math" panose="02040503050406030204" pitchFamily="18" charset="0"/>
                          </a:rPr>
                        </m:ctrlPr>
                      </m:dPr>
                      <m:e>
                        <m:m>
                          <m:mPr>
                            <m:mcs>
                              <m:mc>
                                <m:mcPr>
                                  <m:count m:val="1"/>
                                  <m:mcJc m:val="center"/>
                                </m:mcPr>
                              </m:mc>
                            </m:mcs>
                            <m:ctrlPr>
                              <a:rPr lang="en-US" sz="2000" i="1">
                                <a:latin typeface="Cambria Math" panose="02040503050406030204" pitchFamily="18" charset="0"/>
                                <a:ea typeface="Cambria Math" panose="02040503050406030204" pitchFamily="18" charset="0"/>
                              </a:rPr>
                            </m:ctrlPr>
                          </m:mPr>
                          <m:mr>
                            <m:e>
                              <m:r>
                                <m:rPr>
                                  <m:brk m:alnAt="7"/>
                                </m:rPr>
                                <a:rPr lang="en-US" sz="2000" i="1">
                                  <a:latin typeface="Cambria Math" panose="02040503050406030204" pitchFamily="18" charset="0"/>
                                  <a:ea typeface="Cambria Math" panose="02040503050406030204" pitchFamily="18" charset="0"/>
                                </a:rPr>
                                <m:t>1</m:t>
                              </m:r>
                            </m:e>
                          </m:mr>
                          <m:mr>
                            <m:e>
                              <m:r>
                                <a:rPr lang="en-US" sz="2000" i="1">
                                  <a:latin typeface="Cambria Math" panose="02040503050406030204" pitchFamily="18" charset="0"/>
                                  <a:ea typeface="Cambria Math" panose="02040503050406030204" pitchFamily="18" charset="0"/>
                                </a:rPr>
                                <m:t>2</m:t>
                              </m:r>
                            </m:e>
                          </m:mr>
                        </m:m>
                      </m:e>
                    </m:d>
                    <m:r>
                      <a:rPr lang="en-US" sz="2000" b="0" i="0" smtClean="0">
                        <a:latin typeface="Cambria Math" panose="02040503050406030204" pitchFamily="18" charset="0"/>
                        <a:ea typeface="Cambria Math" panose="02040503050406030204" pitchFamily="18" charset="0"/>
                      </a:rPr>
                      <m:t>=</m:t>
                    </m:r>
                  </m:oMath>
                </a14:m>
                <a:r>
                  <a:rPr lang="en-US" sz="2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sz="2000" i="1">
                            <a:latin typeface="Cambria Math" panose="02040503050406030204" pitchFamily="18" charset="0"/>
                            <a:ea typeface="Cambria Math" panose="02040503050406030204" pitchFamily="18" charset="0"/>
                          </a:rPr>
                        </m:ctrlPr>
                      </m:dPr>
                      <m:e>
                        <m:m>
                          <m:mPr>
                            <m:mcs>
                              <m:mc>
                                <m:mcPr>
                                  <m:count m:val="1"/>
                                  <m:mcJc m:val="center"/>
                                </m:mcPr>
                              </m:mc>
                            </m:mcs>
                            <m:ctrlPr>
                              <a:rPr lang="en-US" sz="2000" i="1">
                                <a:latin typeface="Cambria Math" panose="02040503050406030204" pitchFamily="18" charset="0"/>
                                <a:ea typeface="Cambria Math" panose="02040503050406030204" pitchFamily="18" charset="0"/>
                              </a:rPr>
                            </m:ctrlPr>
                          </m:mPr>
                          <m:mr>
                            <m:e>
                              <m:r>
                                <m:rPr>
                                  <m:brk m:alnAt="7"/>
                                </m:rP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2</m:t>
                              </m:r>
                            </m:e>
                          </m:mr>
                          <m:mr>
                            <m:e>
                              <m:r>
                                <a:rPr lang="en-US" sz="2000" b="0" i="1" smtClean="0">
                                  <a:latin typeface="Cambria Math" panose="02040503050406030204" pitchFamily="18" charset="0"/>
                                  <a:ea typeface="Cambria Math" panose="02040503050406030204" pitchFamily="18" charset="0"/>
                                </a:rPr>
                                <m:t>−4</m:t>
                              </m:r>
                            </m:e>
                          </m:mr>
                          <m:mr>
                            <m:e>
                              <m:r>
                                <a:rPr lang="en-US" sz="2000" b="0" i="1" smtClean="0">
                                  <a:latin typeface="Cambria Math" panose="02040503050406030204" pitchFamily="18" charset="0"/>
                                  <a:ea typeface="Cambria Math" panose="02040503050406030204" pitchFamily="18" charset="0"/>
                                </a:rPr>
                                <m:t>8</m:t>
                              </m:r>
                            </m:e>
                          </m:mr>
                        </m:m>
                      </m:e>
                    </m:d>
                  </m:oMath>
                </a14:m>
                <a:r>
                  <a:rPr lang="en-US" sz="2000" dirty="0">
                    <a:latin typeface="Arial" panose="020B0604020202020204" pitchFamily="34" charset="0"/>
                    <a:cs typeface="Arial" panose="020B0604020202020204" pitchFamily="34" charset="0"/>
                  </a:rPr>
                  <a:t>, least square error: </a:t>
                </a:r>
                <a14:m>
                  <m:oMath xmlns:m="http://schemas.openxmlformats.org/officeDocument/2006/math">
                    <m:d>
                      <m:dPr>
                        <m:begChr m:val="‖"/>
                        <m:endChr m:val="‖"/>
                        <m:ctrlPr>
                          <a:rPr lang="en-US" sz="2000" i="1">
                            <a:latin typeface="Cambria Math" panose="02040503050406030204" pitchFamily="18" charset="0"/>
                          </a:rPr>
                        </m:ctrlPr>
                      </m:dPr>
                      <m:e>
                        <m:r>
                          <a:rPr lang="en-US" sz="2000" b="1" i="1">
                            <a:latin typeface="Cambria Math" panose="02040503050406030204" pitchFamily="18" charset="0"/>
                          </a:rPr>
                          <m:t>𝒃</m:t>
                        </m:r>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𝐴</m:t>
                        </m:r>
                        <m:acc>
                          <m:accPr>
                            <m:chr m:val="̂"/>
                            <m:ctrlPr>
                              <a:rPr lang="en-US" sz="2000" b="1" i="1">
                                <a:latin typeface="Cambria Math" panose="02040503050406030204" pitchFamily="18" charset="0"/>
                                <a:ea typeface="Cambria Math" panose="02040503050406030204" pitchFamily="18" charset="0"/>
                              </a:rPr>
                            </m:ctrlPr>
                          </m:accPr>
                          <m:e>
                            <m:r>
                              <a:rPr lang="en-US" sz="2000" b="1" i="1">
                                <a:latin typeface="Cambria Math" panose="02040503050406030204" pitchFamily="18" charset="0"/>
                                <a:ea typeface="Cambria Math" panose="02040503050406030204" pitchFamily="18" charset="0"/>
                              </a:rPr>
                              <m:t>𝒙</m:t>
                            </m:r>
                          </m:e>
                        </m:acc>
                      </m:e>
                    </m:d>
                    <m:r>
                      <a:rPr lang="en-US" sz="2000" b="0" i="1" smtClean="0">
                        <a:latin typeface="Cambria Math" panose="02040503050406030204" pitchFamily="18" charset="0"/>
                      </a:rPr>
                      <m:t>=</m:t>
                    </m:r>
                    <m:rad>
                      <m:radPr>
                        <m:degHide m:val="on"/>
                        <m:ctrlPr>
                          <a:rPr lang="en-US" sz="2000" b="0" i="1" smtClean="0">
                            <a:latin typeface="Cambria Math" panose="02040503050406030204" pitchFamily="18" charset="0"/>
                          </a:rPr>
                        </m:ctrlPr>
                      </m:radPr>
                      <m:deg/>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(−2)</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b="0" i="1" smtClean="0">
                                <a:latin typeface="Cambria Math" panose="02040503050406030204" pitchFamily="18" charset="0"/>
                              </a:rPr>
                              <m:t>4</m:t>
                            </m:r>
                            <m:r>
                              <a:rPr lang="en-US" sz="2000" i="1">
                                <a:latin typeface="Cambria Math" panose="02040503050406030204" pitchFamily="18" charset="0"/>
                              </a:rPr>
                              <m:t>)</m:t>
                            </m:r>
                          </m:e>
                          <m:sup>
                            <m:r>
                              <a:rPr lang="en-US" sz="2000" i="1">
                                <a:latin typeface="Cambria Math" panose="02040503050406030204" pitchFamily="18" charset="0"/>
                              </a:rPr>
                              <m:t>2</m:t>
                            </m:r>
                          </m:sup>
                        </m:sSup>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b="0" i="1" smtClean="0">
                                <a:latin typeface="Cambria Math" panose="02040503050406030204" pitchFamily="18" charset="0"/>
                              </a:rPr>
                              <m:t>8</m:t>
                            </m:r>
                            <m:r>
                              <a:rPr lang="en-US" sz="2000" i="1">
                                <a:latin typeface="Cambria Math" panose="02040503050406030204" pitchFamily="18" charset="0"/>
                              </a:rPr>
                              <m:t>)</m:t>
                            </m:r>
                          </m:e>
                          <m:sup>
                            <m:r>
                              <a:rPr lang="en-US" sz="2000" i="1">
                                <a:latin typeface="Cambria Math" panose="02040503050406030204" pitchFamily="18" charset="0"/>
                              </a:rPr>
                              <m:t>2</m:t>
                            </m:r>
                          </m:sup>
                        </m:sSup>
                      </m:e>
                    </m:rad>
                    <m:r>
                      <a:rPr lang="en-US" sz="2000" b="0" i="1" smtClean="0">
                        <a:latin typeface="Cambria Math" panose="02040503050406030204" pitchFamily="18" charset="0"/>
                      </a:rPr>
                      <m:t>=</m:t>
                    </m:r>
                    <m:rad>
                      <m:radPr>
                        <m:degHide m:val="on"/>
                        <m:ctrlPr>
                          <a:rPr lang="en-US" sz="2000" b="0" i="1" smtClean="0">
                            <a:latin typeface="Cambria Math" panose="02040503050406030204" pitchFamily="18" charset="0"/>
                          </a:rPr>
                        </m:ctrlPr>
                      </m:radPr>
                      <m:deg/>
                      <m:e>
                        <m:r>
                          <a:rPr lang="en-US" sz="2000" b="0" i="1" smtClean="0">
                            <a:latin typeface="Cambria Math" panose="02040503050406030204" pitchFamily="18" charset="0"/>
                          </a:rPr>
                          <m:t>84</m:t>
                        </m:r>
                      </m:e>
                    </m:rad>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52A4C982-DAEE-8428-B9EE-CE3BAF9DECE6}"/>
                  </a:ext>
                </a:extLst>
              </p:cNvPr>
              <p:cNvSpPr>
                <a:spLocks noGrp="1" noRot="1" noChangeAspect="1" noMove="1" noResize="1" noEditPoints="1" noAdjustHandles="1" noChangeArrowheads="1" noChangeShapeType="1" noTextEdit="1"/>
              </p:cNvSpPr>
              <p:nvPr>
                <p:ph idx="1"/>
              </p:nvPr>
            </p:nvSpPr>
            <p:spPr>
              <a:xfrm>
                <a:off x="838200" y="1507524"/>
                <a:ext cx="10515600" cy="4985351"/>
              </a:xfrm>
              <a:blipFill>
                <a:blip r:embed="rId2"/>
                <a:stretch>
                  <a:fillRect l="-724" t="-50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B1E104-9D03-8C78-3012-15B83AA96AAA}"/>
              </a:ext>
            </a:extLst>
          </p:cNvPr>
          <p:cNvSpPr>
            <a:spLocks noGrp="1"/>
          </p:cNvSpPr>
          <p:nvPr>
            <p:ph type="sldNum" sz="quarter" idx="12"/>
          </p:nvPr>
        </p:nvSpPr>
        <p:spPr/>
        <p:txBody>
          <a:bodyPr/>
          <a:lstStyle/>
          <a:p>
            <a:fld id="{753F1077-7B91-4D11-8473-7F9D495CD0E2}" type="slidenum">
              <a:rPr lang="en-SG" smtClean="0"/>
              <a:t>14</a:t>
            </a:fld>
            <a:endParaRPr lang="en-SG"/>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C348F42-CB3C-6B79-349A-D117C2AD0D63}"/>
                  </a:ext>
                </a:extLst>
              </p:cNvPr>
              <p:cNvSpPr txBox="1"/>
              <p:nvPr/>
            </p:nvSpPr>
            <p:spPr>
              <a:xfrm>
                <a:off x="8610600" y="2435494"/>
                <a:ext cx="3546389" cy="1656287"/>
              </a:xfrm>
              <a:prstGeom prst="rect">
                <a:avLst/>
              </a:prstGeom>
              <a:noFill/>
              <a:ln>
                <a:solidFill>
                  <a:schemeClr val="accent1">
                    <a:shade val="50000"/>
                  </a:schemeClr>
                </a:solidFill>
                <a:prstDash val="dash"/>
              </a:ln>
            </p:spPr>
            <p:txBody>
              <a:bodyPr wrap="square" rtlCol="0">
                <a:spAutoFit/>
              </a:bodyPr>
              <a:lstStyle/>
              <a:p>
                <a:r>
                  <a:rPr lang="en-US" dirty="0">
                    <a:latin typeface="Arial" panose="020B0604020202020204" pitchFamily="34" charset="0"/>
                    <a:cs typeface="Arial" panose="020B0604020202020204" pitchFamily="34" charset="0"/>
                  </a:rPr>
                  <a:t>Invert a </a:t>
                </a:r>
                <a14:m>
                  <m:oMath xmlns:m="http://schemas.openxmlformats.org/officeDocument/2006/math">
                    <m:r>
                      <a:rPr lang="en-US" b="0" i="1" smtClean="0">
                        <a:latin typeface="Cambria Math" panose="02040503050406030204" pitchFamily="18" charset="0"/>
                        <a:ea typeface="Cambria Math" panose="02040503050406030204" pitchFamily="18" charset="0"/>
                      </a:rPr>
                      <m:t>2×2</m:t>
                    </m:r>
                    <m:r>
                      <a:rPr lang="en-US" i="1">
                        <a:latin typeface="Cambria Math" panose="02040503050406030204" pitchFamily="18" charset="0"/>
                        <a:ea typeface="Cambria Math" panose="02040503050406030204" pitchFamily="18" charset="0"/>
                      </a:rPr>
                      <m:t> </m:t>
                    </m:r>
                  </m:oMath>
                </a14:m>
                <a:r>
                  <a:rPr lang="en-US" dirty="0">
                    <a:latin typeface="Arial" panose="020B0604020202020204" pitchFamily="34" charset="0"/>
                    <a:cs typeface="Arial" panose="020B0604020202020204" pitchFamily="34" charset="0"/>
                  </a:rPr>
                  <a:t>matrix: </a:t>
                </a:r>
                <a14:m>
                  <m:oMath xmlns:m="http://schemas.openxmlformats.org/officeDocument/2006/math">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2"/>
                                  <m:mcJc m:val="center"/>
                                </m:mcPr>
                              </m:mc>
                            </m:mcs>
                            <m:ctrlPr>
                              <a:rPr lang="en-US" b="0" i="1" smtClean="0">
                                <a:latin typeface="Cambria Math" panose="02040503050406030204" pitchFamily="18" charset="0"/>
                                <a:ea typeface="Cambria Math" panose="02040503050406030204" pitchFamily="18" charset="0"/>
                              </a:rPr>
                            </m:ctrlPr>
                          </m:mPr>
                          <m:mr>
                            <m:e>
                              <m:r>
                                <a:rPr lang="en-US" b="0" i="1" smtClean="0">
                                  <a:latin typeface="Cambria Math" panose="02040503050406030204" pitchFamily="18" charset="0"/>
                                  <a:ea typeface="Cambria Math" panose="02040503050406030204" pitchFamily="18" charset="0"/>
                                </a:rPr>
                                <m:t>𝑎</m:t>
                              </m:r>
                            </m:e>
                            <m:e>
                              <m:r>
                                <a:rPr lang="en-US" b="0" i="1" smtClean="0">
                                  <a:latin typeface="Cambria Math" panose="02040503050406030204" pitchFamily="18" charset="0"/>
                                  <a:ea typeface="Cambria Math" panose="02040503050406030204" pitchFamily="18" charset="0"/>
                                </a:rPr>
                                <m:t>𝑏</m:t>
                              </m:r>
                            </m:e>
                          </m:mr>
                          <m:mr>
                            <m:e>
                              <m:r>
                                <a:rPr lang="en-US" b="0" i="1" smtClean="0">
                                  <a:latin typeface="Cambria Math" panose="02040503050406030204" pitchFamily="18" charset="0"/>
                                  <a:ea typeface="Cambria Math" panose="02040503050406030204" pitchFamily="18" charset="0"/>
                                </a:rPr>
                                <m:t>𝑐</m:t>
                              </m:r>
                            </m:e>
                            <m:e>
                              <m:r>
                                <a:rPr lang="en-US" b="0" i="1" smtClean="0">
                                  <a:latin typeface="Cambria Math" panose="02040503050406030204" pitchFamily="18" charset="0"/>
                                  <a:ea typeface="Cambria Math" panose="02040503050406030204" pitchFamily="18" charset="0"/>
                                </a:rPr>
                                <m:t>𝑑</m:t>
                              </m:r>
                            </m:e>
                          </m:mr>
                        </m:m>
                      </m:e>
                    </m:d>
                  </m:oMath>
                </a14:m>
                <a:endParaRPr lang="en-US" dirty="0">
                  <a:latin typeface="Arial" panose="020B0604020202020204" pitchFamily="34"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a:rPr lang="en-US" i="1">
                                        <a:latin typeface="Cambria Math" panose="02040503050406030204" pitchFamily="18" charset="0"/>
                                        <a:ea typeface="Cambria Math" panose="02040503050406030204" pitchFamily="18" charset="0"/>
                                      </a:rPr>
                                      <m:t>𝑎</m:t>
                                    </m:r>
                                  </m:e>
                                  <m:e>
                                    <m:r>
                                      <a:rPr lang="en-US" i="1">
                                        <a:latin typeface="Cambria Math" panose="02040503050406030204" pitchFamily="18" charset="0"/>
                                        <a:ea typeface="Cambria Math" panose="02040503050406030204" pitchFamily="18" charset="0"/>
                                      </a:rPr>
                                      <m:t>𝑏</m:t>
                                    </m:r>
                                  </m:e>
                                </m:mr>
                                <m:mr>
                                  <m:e>
                                    <m:r>
                                      <a:rPr lang="en-US" i="1">
                                        <a:latin typeface="Cambria Math" panose="02040503050406030204" pitchFamily="18" charset="0"/>
                                        <a:ea typeface="Cambria Math" panose="02040503050406030204" pitchFamily="18" charset="0"/>
                                      </a:rPr>
                                      <m:t>𝑐</m:t>
                                    </m:r>
                                  </m:e>
                                  <m:e>
                                    <m:r>
                                      <a:rPr lang="en-US" i="1">
                                        <a:latin typeface="Cambria Math" panose="02040503050406030204" pitchFamily="18" charset="0"/>
                                        <a:ea typeface="Cambria Math" panose="02040503050406030204" pitchFamily="18" charset="0"/>
                                      </a:rPr>
                                      <m:t>𝑑</m:t>
                                    </m:r>
                                  </m:e>
                                </m:mr>
                              </m:m>
                            </m:e>
                          </m:d>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𝑎𝑑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𝑏𝑐</m:t>
                          </m:r>
                        </m:den>
                      </m:f>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𝑑</m:t>
                                </m:r>
                              </m:e>
                              <m:e>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e>
                            </m:mr>
                            <m:mr>
                              <m:e>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e>
                              <m:e>
                                <m:r>
                                  <a:rPr lang="en-US" b="0" i="1" smtClean="0">
                                    <a:latin typeface="Cambria Math" panose="02040503050406030204" pitchFamily="18" charset="0"/>
                                    <a:ea typeface="Cambria Math" panose="02040503050406030204" pitchFamily="18" charset="0"/>
                                  </a:rPr>
                                  <m:t>𝑎</m:t>
                                </m:r>
                              </m:e>
                            </m:mr>
                          </m:m>
                        </m:e>
                      </m:d>
                    </m:oMath>
                  </m:oMathPara>
                </a14:m>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mc:Choice>
        <mc:Fallback xmlns="">
          <p:sp>
            <p:nvSpPr>
              <p:cNvPr id="5" name="TextBox 4">
                <a:extLst>
                  <a:ext uri="{FF2B5EF4-FFF2-40B4-BE49-F238E27FC236}">
                    <a16:creationId xmlns:a16="http://schemas.microsoft.com/office/drawing/2014/main" id="{1C348F42-CB3C-6B79-349A-D117C2AD0D63}"/>
                  </a:ext>
                </a:extLst>
              </p:cNvPr>
              <p:cNvSpPr txBox="1">
                <a:spLocks noRot="1" noChangeAspect="1" noMove="1" noResize="1" noEditPoints="1" noAdjustHandles="1" noChangeArrowheads="1" noChangeShapeType="1" noTextEdit="1"/>
              </p:cNvSpPr>
              <p:nvPr/>
            </p:nvSpPr>
            <p:spPr>
              <a:xfrm>
                <a:off x="8610600" y="2435494"/>
                <a:ext cx="3546389" cy="1656287"/>
              </a:xfrm>
              <a:prstGeom prst="rect">
                <a:avLst/>
              </a:prstGeom>
              <a:blipFill>
                <a:blip r:embed="rId3"/>
                <a:stretch>
                  <a:fillRect l="-1423"/>
                </a:stretch>
              </a:blipFill>
              <a:ln>
                <a:solidFill>
                  <a:schemeClr val="accent1">
                    <a:shade val="50000"/>
                  </a:schemeClr>
                </a:solidFill>
                <a:prstDash val="dash"/>
              </a:ln>
            </p:spPr>
            <p:txBody>
              <a:bodyPr/>
              <a:lstStyle/>
              <a:p>
                <a:r>
                  <a:rPr lang="en-US">
                    <a:noFill/>
                  </a:rPr>
                  <a:t> </a:t>
                </a:r>
              </a:p>
            </p:txBody>
          </p:sp>
        </mc:Fallback>
      </mc:AlternateContent>
    </p:spTree>
    <p:extLst>
      <p:ext uri="{BB962C8B-B14F-4D97-AF65-F5344CB8AC3E}">
        <p14:creationId xmlns:p14="http://schemas.microsoft.com/office/powerpoint/2010/main" val="827504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E1261-1C4E-B55A-56A4-235A16AC4D4C}"/>
              </a:ext>
            </a:extLst>
          </p:cNvPr>
          <p:cNvSpPr>
            <a:spLocks noGrp="1"/>
          </p:cNvSpPr>
          <p:nvPr>
            <p:ph type="title"/>
          </p:nvPr>
        </p:nvSpPr>
        <p:spPr>
          <a:xfrm>
            <a:off x="646773" y="365125"/>
            <a:ext cx="11030362" cy="1325563"/>
          </a:xfrm>
        </p:spPr>
        <p:txBody>
          <a:bodyPr/>
          <a:lstStyle/>
          <a:p>
            <a:r>
              <a:rPr lang="en-US" u="sng" dirty="0">
                <a:solidFill>
                  <a:srgbClr val="FF0000"/>
                </a:solidFill>
              </a:rPr>
              <a:t>Key points – </a:t>
            </a:r>
            <a:r>
              <a:rPr lang="en-US" altLang="zh-CN" u="sng" dirty="0">
                <a:solidFill>
                  <a:srgbClr val="FF0000"/>
                </a:solidFill>
              </a:rPr>
              <a:t>7</a:t>
            </a:r>
            <a:r>
              <a:rPr lang="en-US" u="sng" dirty="0">
                <a:solidFill>
                  <a:srgbClr val="FF0000"/>
                </a:solidFill>
              </a:rPr>
              <a:t>.1.3 Find Least Square Solution(2).</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0B08B4-C5D3-F29C-1C1C-F2D6F18E58BA}"/>
                  </a:ext>
                </a:extLst>
              </p:cNvPr>
              <p:cNvSpPr>
                <a:spLocks noGrp="1"/>
              </p:cNvSpPr>
              <p:nvPr>
                <p:ph idx="1"/>
              </p:nvPr>
            </p:nvSpPr>
            <p:spPr>
              <a:xfrm>
                <a:off x="838200" y="1519880"/>
                <a:ext cx="10515600" cy="5103341"/>
              </a:xfrm>
            </p:spPr>
            <p:txBody>
              <a:bodyPr>
                <a:normAutofit fontScale="55000" lnSpcReduction="20000"/>
              </a:bodyPr>
              <a:lstStyle/>
              <a:p>
                <a:pPr>
                  <a:lnSpc>
                    <a:spcPct val="120000"/>
                  </a:lnSpc>
                </a:pPr>
                <a:r>
                  <a:rPr lang="en-US" sz="2800" dirty="0">
                    <a:latin typeface="Arial" panose="020B0604020202020204" pitchFamily="34" charset="0"/>
                    <a:cs typeface="Arial" panose="020B0604020202020204" pitchFamily="34" charset="0"/>
                  </a:rPr>
                  <a:t>Example to find a least square solution for </a:t>
                </a:r>
                <a14:m>
                  <m:oMath xmlns:m="http://schemas.openxmlformats.org/officeDocument/2006/math">
                    <m:r>
                      <a:rPr lang="en-US" i="1">
                        <a:latin typeface="Cambria Math" panose="02040503050406030204" pitchFamily="18" charset="0"/>
                        <a:ea typeface="Cambria Math" panose="02040503050406030204" pitchFamily="18" charset="0"/>
                      </a:rPr>
                      <m:t>𝐴</m:t>
                    </m:r>
                    <m:r>
                      <a:rPr lang="en-US" b="1" i="1">
                        <a:latin typeface="Cambria Math" panose="02040503050406030204" pitchFamily="18" charset="0"/>
                        <a:ea typeface="Cambria Math" panose="02040503050406030204" pitchFamily="18" charset="0"/>
                      </a:rPr>
                      <m:t>𝒙</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𝒃</m:t>
                    </m:r>
                    <m:r>
                      <a:rPr lang="en-US" b="0" i="0" smtClean="0">
                        <a:latin typeface="Cambria Math" panose="02040503050406030204" pitchFamily="18" charset="0"/>
                        <a:ea typeface="Cambria Math" panose="02040503050406030204" pitchFamily="18" charset="0"/>
                      </a:rPr>
                      <m:t>.</m:t>
                    </m:r>
                  </m:oMath>
                </a14:m>
                <a:r>
                  <a:rPr lang="en-US" sz="2800" dirty="0">
                    <a:latin typeface="Arial" panose="020B0604020202020204" pitchFamily="34" charset="0"/>
                    <a:cs typeface="Arial" panose="020B0604020202020204" pitchFamily="34" charset="0"/>
                  </a:rPr>
                  <a:t> I</a:t>
                </a:r>
                <a:r>
                  <a:rPr lang="en-US" sz="2800" b="1" dirty="0">
                    <a:latin typeface="Arial" panose="020B0604020202020204" pitchFamily="34" charset="0"/>
                    <a:cs typeface="Arial" panose="020B0604020202020204" pitchFamily="34" charset="0"/>
                  </a:rPr>
                  <a:t>f </a:t>
                </a:r>
                <a14:m>
                  <m:oMath xmlns:m="http://schemas.openxmlformats.org/officeDocument/2006/math">
                    <m:sSup>
                      <m:sSupPr>
                        <m:ctrlPr>
                          <a:rPr lang="en-US" sz="2800" b="1" i="1">
                            <a:latin typeface="Cambria Math" panose="02040503050406030204" pitchFamily="18" charset="0"/>
                            <a:ea typeface="Cambria Math" panose="02040503050406030204" pitchFamily="18" charset="0"/>
                          </a:rPr>
                        </m:ctrlPr>
                      </m:sSupPr>
                      <m:e>
                        <m:r>
                          <a:rPr lang="en-US" sz="2800" b="1" i="1">
                            <a:latin typeface="Cambria Math" panose="02040503050406030204" pitchFamily="18" charset="0"/>
                            <a:ea typeface="Cambria Math" panose="02040503050406030204" pitchFamily="18" charset="0"/>
                          </a:rPr>
                          <m:t>𝑨</m:t>
                        </m:r>
                      </m:e>
                      <m:sup>
                        <m:r>
                          <a:rPr lang="en-US" sz="2800" b="1" i="1">
                            <a:latin typeface="Cambria Math" panose="02040503050406030204" pitchFamily="18" charset="0"/>
                            <a:ea typeface="Cambria Math" panose="02040503050406030204" pitchFamily="18" charset="0"/>
                          </a:rPr>
                          <m:t>𝑻</m:t>
                        </m:r>
                      </m:sup>
                    </m:sSup>
                    <m:r>
                      <a:rPr lang="en-US" sz="2800" b="1" i="1">
                        <a:latin typeface="Cambria Math" panose="02040503050406030204" pitchFamily="18" charset="0"/>
                        <a:ea typeface="Cambria Math" panose="02040503050406030204" pitchFamily="18" charset="0"/>
                      </a:rPr>
                      <m:t>𝑨</m:t>
                    </m:r>
                  </m:oMath>
                </a14:m>
                <a:r>
                  <a:rPr lang="en-US" sz="2800" b="1" dirty="0">
                    <a:latin typeface="Arial" panose="020B0604020202020204" pitchFamily="34" charset="0"/>
                    <a:cs typeface="Arial" panose="020B0604020202020204" pitchFamily="34" charset="0"/>
                  </a:rPr>
                  <a:t> is not invertible</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using Gaussian Elimination approach.</a:t>
                </a:r>
              </a:p>
              <a:p>
                <a:pPr>
                  <a:lnSpc>
                    <a:spcPct val="120000"/>
                  </a:lnSpc>
                </a:pPr>
                <a14:m>
                  <m:oMath xmlns:m="http://schemas.openxmlformats.org/officeDocument/2006/math">
                    <m:r>
                      <a:rPr lang="en-US" sz="2800" i="1" smtClean="0">
                        <a:latin typeface="Cambria Math" panose="02040503050406030204" pitchFamily="18" charset="0"/>
                        <a:ea typeface="Cambria Math" panose="02040503050406030204" pitchFamily="18" charset="0"/>
                      </a:rPr>
                      <m:t>𝐴</m:t>
                    </m:r>
                    <m:r>
                      <a:rPr lang="en-US" sz="2800" b="0" i="1" smtClean="0">
                        <a:latin typeface="Cambria Math" panose="02040503050406030204" pitchFamily="18" charset="0"/>
                        <a:ea typeface="Cambria Math" panose="02040503050406030204" pitchFamily="18" charset="0"/>
                      </a:rPr>
                      <m:t>=</m:t>
                    </m:r>
                    <m:d>
                      <m:dPr>
                        <m:begChr m:val="["/>
                        <m:endChr m:val="]"/>
                        <m:ctrlPr>
                          <a:rPr lang="en-US" sz="2800" b="0" i="1" smtClean="0">
                            <a:latin typeface="Cambria Math" panose="02040503050406030204" pitchFamily="18" charset="0"/>
                            <a:ea typeface="Cambria Math" panose="02040503050406030204" pitchFamily="18" charset="0"/>
                          </a:rPr>
                        </m:ctrlPr>
                      </m:dPr>
                      <m:e>
                        <m:eqArr>
                          <m:eqArrPr>
                            <m:ctrlPr>
                              <a:rPr lang="en-US" sz="2800" b="0" i="1" smtClean="0">
                                <a:latin typeface="Cambria Math" panose="02040503050406030204" pitchFamily="18" charset="0"/>
                                <a:ea typeface="Cambria Math" panose="02040503050406030204" pitchFamily="18" charset="0"/>
                              </a:rPr>
                            </m:ctrlPr>
                          </m:eqArrPr>
                          <m:e>
                            <m:m>
                              <m:mPr>
                                <m:mcs>
                                  <m:mc>
                                    <m:mcPr>
                                      <m:count m:val="2"/>
                                      <m:mcJc m:val="center"/>
                                    </m:mcPr>
                                  </m:mc>
                                </m:mcs>
                                <m:ctrlPr>
                                  <a:rPr lang="en-US" sz="2800" b="0" i="1" smtClean="0">
                                    <a:latin typeface="Cambria Math" panose="02040503050406030204" pitchFamily="18" charset="0"/>
                                    <a:ea typeface="Cambria Math" panose="02040503050406030204" pitchFamily="18" charset="0"/>
                                  </a:rPr>
                                </m:ctrlPr>
                              </m:mPr>
                              <m:mr>
                                <m:e>
                                  <m:r>
                                    <m:rPr>
                                      <m:brk m:alnAt="7"/>
                                    </m:rPr>
                                    <a:rPr lang="en-US" sz="2800" b="0" i="1" smtClean="0">
                                      <a:latin typeface="Cambria Math" panose="02040503050406030204" pitchFamily="18" charset="0"/>
                                      <a:ea typeface="Cambria Math" panose="02040503050406030204" pitchFamily="18" charset="0"/>
                                    </a:rPr>
                                    <m:t>1</m:t>
                                  </m:r>
                                </m:e>
                                <m:e>
                                  <m:r>
                                    <a:rPr lang="en-US" sz="2800" b="0" i="1" smtClean="0">
                                      <a:latin typeface="Cambria Math" panose="02040503050406030204" pitchFamily="18" charset="0"/>
                                      <a:ea typeface="Cambria Math" panose="02040503050406030204" pitchFamily="18" charset="0"/>
                                    </a:rPr>
                                    <m:t>1</m:t>
                                  </m:r>
                                </m:e>
                              </m:mr>
                              <m:mr>
                                <m:e>
                                  <m:r>
                                    <a:rPr lang="en-US" sz="2800" b="0" i="1" smtClean="0">
                                      <a:latin typeface="Cambria Math" panose="02040503050406030204" pitchFamily="18" charset="0"/>
                                      <a:ea typeface="Cambria Math" panose="02040503050406030204" pitchFamily="18" charset="0"/>
                                    </a:rPr>
                                    <m:t>1</m:t>
                                  </m:r>
                                </m:e>
                                <m:e>
                                  <m:r>
                                    <a:rPr lang="en-US" sz="2800" b="0" i="1" smtClean="0">
                                      <a:latin typeface="Cambria Math" panose="02040503050406030204" pitchFamily="18" charset="0"/>
                                      <a:ea typeface="Cambria Math" panose="02040503050406030204" pitchFamily="18" charset="0"/>
                                    </a:rPr>
                                    <m:t>1</m:t>
                                  </m:r>
                                </m:e>
                              </m:mr>
                            </m:m>
                            <m:r>
                              <a:rPr lang="en-US" sz="2800" b="0" i="1" smtClean="0">
                                <a:latin typeface="Cambria Math" panose="02040503050406030204" pitchFamily="18" charset="0"/>
                                <a:ea typeface="Cambria Math" panose="02040503050406030204" pitchFamily="18" charset="0"/>
                              </a:rPr>
                              <m:t>   </m:t>
                            </m:r>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0</m:t>
                                  </m:r>
                                </m:e>
                              </m:mr>
                            </m:m>
                          </m:e>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0</m:t>
                                  </m:r>
                                </m:e>
                              </m:mr>
                            </m:m>
                            <m:r>
                              <a:rPr lang="en-US" b="0" i="1" smtClean="0">
                                <a:latin typeface="Cambria Math" panose="02040503050406030204" pitchFamily="18" charset="0"/>
                                <a:ea typeface="Cambria Math" panose="02040503050406030204" pitchFamily="18" charset="0"/>
                              </a:rPr>
                              <m:t>   </m:t>
                            </m:r>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0</m:t>
                                  </m:r>
                                </m:e>
                              </m:mr>
                            </m:m>
                          </m:e>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0</m:t>
                                  </m:r>
                                </m:e>
                              </m:mr>
                            </m:m>
                            <m:r>
                              <a:rPr lang="en-US" b="0" i="1" smtClean="0">
                                <a:latin typeface="Cambria Math" panose="02040503050406030204" pitchFamily="18" charset="0"/>
                                <a:ea typeface="Cambria Math" panose="02040503050406030204" pitchFamily="18" charset="0"/>
                              </a:rPr>
                              <m:t>   </m:t>
                            </m:r>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1</m:t>
                                  </m:r>
                                </m:e>
                              </m:mr>
                            </m:m>
                          </m:e>
                        </m:eqArr>
                      </m:e>
                    </m:d>
                  </m:oMath>
                </a14:m>
                <a:r>
                  <a:rPr lang="en-US" dirty="0">
                    <a:latin typeface="Arial" panose="020B0604020202020204" pitchFamily="34" charset="0"/>
                    <a:cs typeface="Arial" panose="020B0604020202020204" pitchFamily="34" charset="0"/>
                  </a:rPr>
                  <a:t>, </a:t>
                </a:r>
                <a14:m>
                  <m:oMath xmlns:m="http://schemas.openxmlformats.org/officeDocument/2006/math">
                    <m:r>
                      <a:rPr lang="en-US" b="1" i="1">
                        <a:latin typeface="Cambria Math" panose="02040503050406030204" pitchFamily="18" charset="0"/>
                        <a:ea typeface="Cambria Math" panose="02040503050406030204" pitchFamily="18" charset="0"/>
                      </a:rPr>
                      <m:t>𝒃</m:t>
                    </m:r>
                    <m:r>
                      <a:rPr lang="en-US" b="1" i="1" smtClean="0">
                        <a:latin typeface="Cambria Math" panose="02040503050406030204" pitchFamily="18" charset="0"/>
                        <a:ea typeface="Cambria Math" panose="02040503050406030204" pitchFamily="18" charset="0"/>
                      </a:rPr>
                      <m:t>=</m:t>
                    </m:r>
                    <m:d>
                      <m:dPr>
                        <m:begChr m:val="["/>
                        <m:endChr m:val="]"/>
                        <m:ctrlPr>
                          <a:rPr lang="en-US" b="1" i="1" smtClean="0">
                            <a:latin typeface="Cambria Math" panose="02040503050406030204" pitchFamily="18" charset="0"/>
                            <a:ea typeface="Cambria Math" panose="02040503050406030204" pitchFamily="18" charset="0"/>
                          </a:rPr>
                        </m:ctrlPr>
                      </m:dPr>
                      <m:e>
                        <m:eqArr>
                          <m:eqArrPr>
                            <m:ctrlPr>
                              <a:rPr lang="en-US" i="1" smtClean="0">
                                <a:latin typeface="Cambria Math" panose="02040503050406030204" pitchFamily="18" charset="0"/>
                                <a:ea typeface="Cambria Math" panose="02040503050406030204" pitchFamily="18" charset="0"/>
                              </a:rPr>
                            </m:ctrlPr>
                          </m:eqArrPr>
                          <m:e>
                            <m:m>
                              <m:mPr>
                                <m:mcs>
                                  <m:mc>
                                    <m:mcPr>
                                      <m:count m:val="1"/>
                                      <m:mcJc m:val="center"/>
                                    </m:mcPr>
                                  </m:mc>
                                </m:mcs>
                                <m:ctrlPr>
                                  <a:rPr lang="en-US"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e>
                              </m:mr>
                              <m:mr>
                                <m:e>
                                  <m:r>
                                    <a:rPr lang="en-US" b="0" i="1" smtClean="0">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0</m:t>
                                  </m:r>
                                </m:e>
                              </m:mr>
                            </m:m>
                          </m:e>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2</m:t>
                                  </m:r>
                                </m:e>
                              </m:mr>
                              <m:mr>
                                <m:e>
                                  <m:r>
                                    <a:rPr lang="en-US" b="0" i="1" smtClean="0">
                                      <a:latin typeface="Cambria Math" panose="02040503050406030204" pitchFamily="18" charset="0"/>
                                      <a:ea typeface="Cambria Math" panose="02040503050406030204" pitchFamily="18" charset="0"/>
                                    </a:rPr>
                                    <m:t>5</m:t>
                                  </m:r>
                                </m:e>
                              </m:mr>
                              <m:mr>
                                <m:e>
                                  <m:r>
                                    <a:rPr lang="en-US" b="0" i="1" smtClean="0">
                                      <a:latin typeface="Cambria Math" panose="02040503050406030204" pitchFamily="18" charset="0"/>
                                      <a:ea typeface="Cambria Math" panose="02040503050406030204" pitchFamily="18" charset="0"/>
                                    </a:rPr>
                                    <m:t>1</m:t>
                                  </m:r>
                                </m:e>
                              </m:mr>
                            </m:m>
                          </m:e>
                        </m:eqArr>
                      </m:e>
                    </m:d>
                  </m:oMath>
                </a14:m>
                <a:endParaRPr lang="en-US" dirty="0">
                  <a:latin typeface="Arial" panose="020B0604020202020204" pitchFamily="34" charset="0"/>
                  <a:cs typeface="Arial" panose="020B0604020202020204" pitchFamily="34" charset="0"/>
                </a:endParaRPr>
              </a:p>
              <a:p>
                <a:pPr>
                  <a:lnSpc>
                    <a:spcPct val="120000"/>
                  </a:lnSpc>
                </a:pPr>
                <a:r>
                  <a:rPr lang="en-US" dirty="0">
                    <a:latin typeface="Arial" panose="020B0604020202020204" pitchFamily="34" charset="0"/>
                    <a:cs typeface="Arial" panose="020B0604020202020204" pitchFamily="34" charset="0"/>
                  </a:rPr>
                  <a:t>Following normal equation </a:t>
                </a: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𝐴</m:t>
                        </m:r>
                      </m:e>
                      <m:sup>
                        <m:r>
                          <a:rPr lang="en-US" b="0" i="1" smtClean="0">
                            <a:latin typeface="Cambria Math" panose="02040503050406030204" pitchFamily="18" charset="0"/>
                            <a:ea typeface="Cambria Math" panose="02040503050406030204" pitchFamily="18" charset="0"/>
                          </a:rPr>
                          <m:t>𝑇</m:t>
                        </m:r>
                      </m:sup>
                    </m:sSup>
                    <m:r>
                      <a:rPr lang="en-US" i="1">
                        <a:latin typeface="Cambria Math" panose="02040503050406030204" pitchFamily="18" charset="0"/>
                        <a:ea typeface="Cambria Math" panose="02040503050406030204" pitchFamily="18" charset="0"/>
                      </a:rPr>
                      <m:t>𝐴</m:t>
                    </m:r>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𝒙</m:t>
                        </m:r>
                      </m:e>
                    </m:acc>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𝐴</m:t>
                        </m:r>
                      </m:e>
                      <m:sup>
                        <m:r>
                          <a:rPr lang="en-US" i="1">
                            <a:latin typeface="Cambria Math" panose="02040503050406030204" pitchFamily="18" charset="0"/>
                            <a:ea typeface="Cambria Math" panose="02040503050406030204" pitchFamily="18" charset="0"/>
                          </a:rPr>
                          <m:t>𝑇</m:t>
                        </m:r>
                      </m:sup>
                    </m:sSup>
                    <m:r>
                      <a:rPr lang="en-US" b="1" i="1">
                        <a:latin typeface="Cambria Math" panose="02040503050406030204" pitchFamily="18" charset="0"/>
                        <a:ea typeface="Cambria Math" panose="02040503050406030204" pitchFamily="18" charset="0"/>
                      </a:rPr>
                      <m:t>𝒃</m:t>
                    </m:r>
                  </m:oMath>
                </a14:m>
                <a:endParaRPr lang="en-US" dirty="0">
                  <a:latin typeface="Arial" panose="020B0604020202020204" pitchFamily="34" charset="0"/>
                  <a:cs typeface="Arial" panose="020B0604020202020204" pitchFamily="34" charset="0"/>
                </a:endParaRPr>
              </a:p>
              <a:p>
                <a:pPr>
                  <a:lnSpc>
                    <a:spcPct val="120000"/>
                  </a:lnSpc>
                </a:pP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𝐴</m:t>
                        </m:r>
                      </m:e>
                      <m:sup>
                        <m:r>
                          <a:rPr lang="en-US" b="0" i="1" smtClean="0">
                            <a:latin typeface="Cambria Math" panose="02040503050406030204" pitchFamily="18" charset="0"/>
                            <a:ea typeface="Cambria Math" panose="02040503050406030204" pitchFamily="18" charset="0"/>
                          </a:rPr>
                          <m:t>𝑇</m:t>
                        </m:r>
                      </m:sup>
                    </m:sSup>
                    <m:r>
                      <a:rPr lang="en-US" i="1">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eqArr>
                          <m:eqArrPr>
                            <m:ctrlPr>
                              <a:rPr lang="en-US" b="0" i="1" smtClean="0">
                                <a:latin typeface="Cambria Math" panose="02040503050406030204" pitchFamily="18" charset="0"/>
                                <a:ea typeface="Cambria Math" panose="02040503050406030204" pitchFamily="18" charset="0"/>
                              </a:rPr>
                            </m:ctrlPr>
                          </m:eqArrPr>
                          <m:e>
                            <m:m>
                              <m:mPr>
                                <m:mcs>
                                  <m:mc>
                                    <m:mcPr>
                                      <m:count m:val="2"/>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6</m:t>
                                  </m:r>
                                </m:e>
                                <m:e>
                                  <m:r>
                                    <a:rPr lang="en-US" b="0" i="1" smtClean="0">
                                      <a:latin typeface="Cambria Math" panose="02040503050406030204" pitchFamily="18" charset="0"/>
                                      <a:ea typeface="Cambria Math" panose="02040503050406030204" pitchFamily="18" charset="0"/>
                                    </a:rPr>
                                    <m:t>2</m:t>
                                  </m:r>
                                </m:e>
                              </m:mr>
                              <m:mr>
                                <m:e>
                                  <m:r>
                                    <a:rPr lang="en-US" b="0" i="1" smtClean="0">
                                      <a:latin typeface="Cambria Math" panose="02040503050406030204" pitchFamily="18" charset="0"/>
                                      <a:ea typeface="Cambria Math" panose="02040503050406030204" pitchFamily="18" charset="0"/>
                                    </a:rPr>
                                    <m:t>2</m:t>
                                  </m:r>
                                </m:e>
                                <m:e>
                                  <m:r>
                                    <a:rPr lang="en-US" b="0" i="1" smtClean="0">
                                      <a:latin typeface="Cambria Math" panose="02040503050406030204" pitchFamily="18" charset="0"/>
                                      <a:ea typeface="Cambria Math" panose="02040503050406030204" pitchFamily="18" charset="0"/>
                                    </a:rPr>
                                    <m:t>2</m:t>
                                  </m:r>
                                </m:e>
                              </m:mr>
                            </m:m>
                            <m:r>
                              <a:rPr lang="en-US" b="0" i="1" smtClean="0">
                                <a:latin typeface="Cambria Math" panose="02040503050406030204" pitchFamily="18" charset="0"/>
                                <a:ea typeface="Cambria Math" panose="02040503050406030204" pitchFamily="18" charset="0"/>
                              </a:rPr>
                              <m:t>    </m:t>
                            </m:r>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2</m:t>
                                  </m:r>
                                </m:e>
                                <m:e>
                                  <m:r>
                                    <a:rPr lang="en-US" b="0" i="1" smtClean="0">
                                      <a:latin typeface="Cambria Math" panose="02040503050406030204" pitchFamily="18" charset="0"/>
                                      <a:ea typeface="Cambria Math" panose="02040503050406030204" pitchFamily="18" charset="0"/>
                                    </a:rPr>
                                    <m:t>2</m:t>
                                  </m:r>
                                </m:e>
                              </m:mr>
                              <m:mr>
                                <m:e>
                                  <m:r>
                                    <a:rPr lang="en-US" b="0" i="1" smtClean="0">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0</m:t>
                                  </m:r>
                                </m:e>
                              </m:mr>
                            </m:m>
                          </m:e>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2</m:t>
                                  </m:r>
                                </m:e>
                                <m:e>
                                  <m:r>
                                    <a:rPr lang="en-US" b="0" i="1" smtClean="0">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2</m:t>
                                  </m:r>
                                </m:e>
                                <m:e>
                                  <m:r>
                                    <a:rPr lang="en-US" b="0" i="1" smtClean="0">
                                      <a:latin typeface="Cambria Math" panose="02040503050406030204" pitchFamily="18" charset="0"/>
                                      <a:ea typeface="Cambria Math" panose="02040503050406030204" pitchFamily="18" charset="0"/>
                                    </a:rPr>
                                    <m:t>0</m:t>
                                  </m:r>
                                </m:e>
                              </m:mr>
                            </m:m>
                            <m:r>
                              <a:rPr lang="en-US" b="0" i="1" smtClean="0">
                                <a:latin typeface="Cambria Math" panose="02040503050406030204" pitchFamily="18" charset="0"/>
                                <a:ea typeface="Cambria Math" panose="02040503050406030204" pitchFamily="18" charset="0"/>
                              </a:rPr>
                              <m:t>    </m:t>
                            </m:r>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2</m:t>
                                  </m:r>
                                </m:e>
                                <m:e>
                                  <m:r>
                                    <a:rPr lang="en-US" b="0" i="1" smtClean="0">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2</m:t>
                                  </m:r>
                                </m:e>
                              </m:mr>
                            </m:m>
                          </m:e>
                        </m:eqArr>
                      </m:e>
                    </m:d>
                  </m:oMath>
                </a14:m>
                <a:r>
                  <a:rPr lang="en-US" dirty="0">
                    <a:latin typeface="Arial" panose="020B0604020202020204" pitchFamily="34" charset="0"/>
                    <a:cs typeface="Arial" panose="020B0604020202020204" pitchFamily="34" charset="0"/>
                  </a:rPr>
                  <a:t> (not invertible, rank=3),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𝐴</m:t>
                        </m:r>
                      </m:e>
                      <m:sup>
                        <m:r>
                          <a:rPr lang="en-US" i="1">
                            <a:latin typeface="Cambria Math" panose="02040503050406030204" pitchFamily="18" charset="0"/>
                            <a:ea typeface="Cambria Math" panose="02040503050406030204" pitchFamily="18" charset="0"/>
                          </a:rPr>
                          <m:t>𝑇</m:t>
                        </m:r>
                      </m:sup>
                    </m:sSup>
                    <m:r>
                      <a:rPr lang="en-US" b="1" i="1">
                        <a:latin typeface="Cambria Math" panose="02040503050406030204" pitchFamily="18" charset="0"/>
                        <a:ea typeface="Cambria Math" panose="02040503050406030204" pitchFamily="18" charset="0"/>
                      </a:rPr>
                      <m:t>𝒃</m:t>
                    </m:r>
                    <m:r>
                      <a:rPr lang="en-US" b="1" i="1" smtClean="0">
                        <a:latin typeface="Cambria Math" panose="02040503050406030204" pitchFamily="18" charset="0"/>
                        <a:ea typeface="Cambria Math" panose="02040503050406030204" pitchFamily="18" charset="0"/>
                      </a:rPr>
                      <m:t>=</m:t>
                    </m:r>
                  </m:oMath>
                </a14:m>
                <a:r>
                  <a:rPr lang="en-US" b="1"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b="1" i="1">
                            <a:latin typeface="Cambria Math" panose="02040503050406030204" pitchFamily="18" charset="0"/>
                            <a:ea typeface="Cambria Math" panose="02040503050406030204" pitchFamily="18" charset="0"/>
                          </a:rPr>
                        </m:ctrlPr>
                      </m:dPr>
                      <m:e>
                        <m:eqArr>
                          <m:eqArrPr>
                            <m:ctrlPr>
                              <a:rPr lang="en-US" i="1">
                                <a:latin typeface="Cambria Math" panose="02040503050406030204" pitchFamily="18" charset="0"/>
                                <a:ea typeface="Cambria Math" panose="02040503050406030204" pitchFamily="18" charset="0"/>
                              </a:rPr>
                            </m:ctrlPr>
                          </m:eqArr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4</m:t>
                                  </m:r>
                                </m:e>
                              </m:mr>
                              <m:mr>
                                <m:e>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4</m:t>
                                  </m:r>
                                </m:e>
                              </m:mr>
                              <m:mr>
                                <m:e>
                                  <m:r>
                                    <a:rPr lang="en-US" b="0" i="1" smtClean="0">
                                      <a:latin typeface="Cambria Math" panose="02040503050406030204" pitchFamily="18" charset="0"/>
                                      <a:ea typeface="Cambria Math" panose="02040503050406030204" pitchFamily="18" charset="0"/>
                                    </a:rPr>
                                    <m:t>2</m:t>
                                  </m:r>
                                </m:e>
                              </m:mr>
                            </m:m>
                          </m:e>
                          <m:e>
                            <m:r>
                              <a:rPr lang="en-US" b="0" i="1" smtClean="0">
                                <a:latin typeface="Cambria Math" panose="02040503050406030204" pitchFamily="18" charset="0"/>
                                <a:ea typeface="Cambria Math" panose="02040503050406030204" pitchFamily="18" charset="0"/>
                              </a:rPr>
                              <m:t>6</m:t>
                            </m:r>
                          </m:e>
                        </m:eqArr>
                      </m:e>
                    </m:d>
                  </m:oMath>
                </a14:m>
                <a:endParaRPr lang="en-US" dirty="0">
                  <a:latin typeface="Arial" panose="020B0604020202020204" pitchFamily="34" charset="0"/>
                  <a:cs typeface="Arial" panose="020B0604020202020204" pitchFamily="34" charset="0"/>
                </a:endParaRPr>
              </a:p>
              <a:p>
                <a:pPr>
                  <a:lnSpc>
                    <a:spcPct val="120000"/>
                  </a:lnSpc>
                </a:pPr>
                <a:r>
                  <a:rPr lang="en-US" dirty="0">
                    <a:latin typeface="Arial" panose="020B0604020202020204" pitchFamily="34" charset="0"/>
                    <a:cs typeface="Arial" panose="020B0604020202020204" pitchFamily="34" charset="0"/>
                  </a:rPr>
                  <a:t>Use Gaussian elimination: </a:t>
                </a:r>
                <a14:m>
                  <m:oMath xmlns:m="http://schemas.openxmlformats.org/officeDocument/2006/math">
                    <m:d>
                      <m:dPr>
                        <m:begChr m:val="["/>
                        <m:endChr m:val="]"/>
                        <m:ctrlPr>
                          <a:rPr lang="en-US" b="0" i="1" smtClean="0">
                            <a:latin typeface="Cambria Math" panose="02040503050406030204" pitchFamily="18" charset="0"/>
                            <a:ea typeface="Cambria Math" panose="02040503050406030204" pitchFamily="18" charset="0"/>
                          </a:rPr>
                        </m:ctrlPr>
                      </m:dPr>
                      <m:e>
                        <m:eqArr>
                          <m:eqArrPr>
                            <m:ctrlPr>
                              <a:rPr lang="en-US" b="0" i="1" smtClean="0">
                                <a:latin typeface="Cambria Math" panose="02040503050406030204" pitchFamily="18" charset="0"/>
                                <a:ea typeface="Cambria Math" panose="02040503050406030204" pitchFamily="18" charset="0"/>
                              </a:rPr>
                            </m:ctrlPr>
                          </m:eqArrPr>
                          <m:e>
                            <m:m>
                              <m:mPr>
                                <m:mcs>
                                  <m:mc>
                                    <m:mcPr>
                                      <m:count m:val="2"/>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6</m:t>
                                  </m:r>
                                </m:e>
                                <m:e>
                                  <m:r>
                                    <a:rPr lang="en-US" b="0" i="1" smtClean="0">
                                      <a:latin typeface="Cambria Math" panose="02040503050406030204" pitchFamily="18" charset="0"/>
                                      <a:ea typeface="Cambria Math" panose="02040503050406030204" pitchFamily="18" charset="0"/>
                                    </a:rPr>
                                    <m:t>2</m:t>
                                  </m:r>
                                </m:e>
                              </m:mr>
                              <m:mr>
                                <m:e>
                                  <m:r>
                                    <a:rPr lang="en-US" b="0" i="1" smtClean="0">
                                      <a:latin typeface="Cambria Math" panose="02040503050406030204" pitchFamily="18" charset="0"/>
                                      <a:ea typeface="Cambria Math" panose="02040503050406030204" pitchFamily="18" charset="0"/>
                                    </a:rPr>
                                    <m:t>2</m:t>
                                  </m:r>
                                </m:e>
                                <m:e>
                                  <m:r>
                                    <a:rPr lang="en-US" b="0" i="1" smtClean="0">
                                      <a:latin typeface="Cambria Math" panose="02040503050406030204" pitchFamily="18" charset="0"/>
                                      <a:ea typeface="Cambria Math" panose="02040503050406030204" pitchFamily="18" charset="0"/>
                                    </a:rPr>
                                    <m:t>2</m:t>
                                  </m:r>
                                </m:e>
                              </m:mr>
                            </m:m>
                            <m:r>
                              <a:rPr lang="en-US" b="0" i="1" smtClean="0">
                                <a:latin typeface="Cambria Math" panose="02040503050406030204" pitchFamily="18" charset="0"/>
                                <a:ea typeface="Cambria Math" panose="02040503050406030204" pitchFamily="18" charset="0"/>
                              </a:rPr>
                              <m:t>    </m:t>
                            </m:r>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2</m:t>
                                  </m:r>
                                </m:e>
                                <m:e>
                                  <m:r>
                                    <a:rPr lang="en-US" b="0" i="1" smtClean="0">
                                      <a:latin typeface="Cambria Math" panose="02040503050406030204" pitchFamily="18" charset="0"/>
                                      <a:ea typeface="Cambria Math" panose="02040503050406030204" pitchFamily="18" charset="0"/>
                                    </a:rPr>
                                    <m:t>2</m:t>
                                  </m:r>
                                </m:e>
                              </m:mr>
                              <m:mr>
                                <m:e>
                                  <m:r>
                                    <a:rPr lang="en-US" b="0" i="1" smtClean="0">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0</m:t>
                                  </m:r>
                                </m:e>
                              </m:mr>
                            </m:m>
                          </m:e>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2</m:t>
                                  </m:r>
                                </m:e>
                                <m:e>
                                  <m:r>
                                    <a:rPr lang="en-US" b="0" i="1" smtClean="0">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2</m:t>
                                  </m:r>
                                </m:e>
                                <m:e>
                                  <m:r>
                                    <a:rPr lang="en-US" b="0" i="1" smtClean="0">
                                      <a:latin typeface="Cambria Math" panose="02040503050406030204" pitchFamily="18" charset="0"/>
                                      <a:ea typeface="Cambria Math" panose="02040503050406030204" pitchFamily="18" charset="0"/>
                                    </a:rPr>
                                    <m:t>0</m:t>
                                  </m:r>
                                </m:e>
                              </m:mr>
                            </m:m>
                            <m:r>
                              <a:rPr lang="en-US" b="0" i="1" smtClean="0">
                                <a:latin typeface="Cambria Math" panose="02040503050406030204" pitchFamily="18" charset="0"/>
                                <a:ea typeface="Cambria Math" panose="02040503050406030204" pitchFamily="18" charset="0"/>
                              </a:rPr>
                              <m:t>    </m:t>
                            </m:r>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2</m:t>
                                  </m:r>
                                </m:e>
                                <m:e>
                                  <m:r>
                                    <a:rPr lang="en-US" b="0" i="1" smtClean="0">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2</m:t>
                                  </m:r>
                                </m:e>
                              </m:mr>
                            </m:m>
                          </m:e>
                        </m:eqArr>
                        <m:eqArr>
                          <m:eqArrPr>
                            <m:ctrlPr>
                              <a:rPr lang="en-US" i="1">
                                <a:latin typeface="Cambria Math" panose="02040503050406030204" pitchFamily="18" charset="0"/>
                                <a:ea typeface="Cambria Math" panose="02040503050406030204" pitchFamily="18" charset="0"/>
                              </a:rPr>
                            </m:ctrlPr>
                          </m:eqArr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4</m:t>
                                  </m:r>
                                </m:e>
                              </m:mr>
                              <m:mr>
                                <m:e>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−4</m:t>
                                  </m:r>
                                </m:e>
                              </m:mr>
                              <m:mr>
                                <m:e>
                                  <m:r>
                                    <a:rPr lang="en-US" i="1">
                                      <a:latin typeface="Cambria Math" panose="02040503050406030204" pitchFamily="18" charset="0"/>
                                      <a:ea typeface="Cambria Math" panose="02040503050406030204" pitchFamily="18" charset="0"/>
                                    </a:rPr>
                                    <m:t>2</m:t>
                                  </m:r>
                                </m:e>
                              </m:mr>
                            </m:m>
                          </m:e>
                          <m:e>
                            <m:r>
                              <a:rPr lang="en-US" i="1">
                                <a:latin typeface="Cambria Math" panose="02040503050406030204" pitchFamily="18" charset="0"/>
                                <a:ea typeface="Cambria Math" panose="02040503050406030204" pitchFamily="18" charset="0"/>
                              </a:rPr>
                              <m:t>6</m:t>
                            </m:r>
                          </m:e>
                        </m:eqArr>
                      </m:e>
                    </m:d>
                  </m:oMath>
                </a14:m>
                <a:r>
                  <a:rPr lang="en-US" dirty="0">
                    <a:latin typeface="Arial" panose="020B0604020202020204" pitchFamily="34" charset="0"/>
                    <a:cs typeface="Arial" panose="020B0604020202020204" pitchFamily="34" charset="0"/>
                    <a:sym typeface="Wingdings" pitchFamily="2" charset="2"/>
                  </a:rPr>
                  <a:t> 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eqArr>
                          <m:eqArrPr>
                            <m:ctrlPr>
                              <a:rPr lang="en-US" i="1">
                                <a:latin typeface="Cambria Math" panose="02040503050406030204" pitchFamily="18" charset="0"/>
                                <a:ea typeface="Cambria Math" panose="02040503050406030204" pitchFamily="18" charset="0"/>
                              </a:rPr>
                            </m:ctrlPr>
                          </m:eqArr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1</m:t>
                                  </m:r>
                                </m:e>
                              </m:mr>
                            </m:m>
                            <m:r>
                              <a:rPr lang="en-US" i="1">
                                <a:latin typeface="Cambria Math" panose="02040503050406030204" pitchFamily="18" charset="0"/>
                                <a:ea typeface="Cambria Math" panose="02040503050406030204" pitchFamily="18" charset="0"/>
                              </a:rPr>
                              <m:t>    </m:t>
                            </m:r>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1</m:t>
                                  </m:r>
                                </m:e>
                              </m:mr>
                              <m:mr>
                                <m:e>
                                  <m:r>
                                    <a:rPr lang="en-US" i="1">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−1</m:t>
                                  </m:r>
                                </m:e>
                              </m:mr>
                            </m:m>
                          </m:e>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0</m:t>
                                  </m:r>
                                </m:e>
                                <m:e>
                                  <m:r>
                                    <a:rPr lang="en-US" i="1">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0</m:t>
                                  </m:r>
                                </m:e>
                                <m:e>
                                  <m:r>
                                    <a:rPr lang="en-US" i="1">
                                      <a:latin typeface="Cambria Math" panose="02040503050406030204" pitchFamily="18" charset="0"/>
                                      <a:ea typeface="Cambria Math" panose="02040503050406030204" pitchFamily="18" charset="0"/>
                                    </a:rPr>
                                    <m:t>0</m:t>
                                  </m:r>
                                </m:e>
                              </m:mr>
                            </m:m>
                            <m:r>
                              <a:rPr lang="en-US" i="1">
                                <a:latin typeface="Cambria Math" panose="02040503050406030204" pitchFamily="18" charset="0"/>
                                <a:ea typeface="Cambria Math" panose="02040503050406030204" pitchFamily="18" charset="0"/>
                              </a:rPr>
                              <m:t>    </m:t>
                            </m:r>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−1</m:t>
                                  </m:r>
                                </m:e>
                              </m:mr>
                              <m:mr>
                                <m:e>
                                  <m:r>
                                    <a:rPr lang="en-US" i="1">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0</m:t>
                                  </m:r>
                                </m:e>
                              </m:mr>
                            </m:m>
                          </m:e>
                        </m:eqArr>
                        <m:eqArr>
                          <m:eqArrPr>
                            <m:ctrlPr>
                              <a:rPr lang="en-US" i="1">
                                <a:latin typeface="Cambria Math" panose="02040503050406030204" pitchFamily="18" charset="0"/>
                                <a:ea typeface="Cambria Math" panose="02040503050406030204" pitchFamily="18" charset="0"/>
                              </a:rPr>
                            </m:ctrlPr>
                          </m:eqArr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3</m:t>
                                  </m:r>
                                </m:e>
                              </m:mr>
                              <m:mr>
                                <m:e>
                                  <m:r>
                                    <a:rPr lang="en-US"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5</m:t>
                                  </m:r>
                                </m:e>
                              </m:mr>
                              <m:mr>
                                <m:e>
                                  <m:r>
                                    <a:rPr lang="en-US" b="0" i="1" smtClean="0">
                                      <a:latin typeface="Cambria Math" panose="02040503050406030204" pitchFamily="18" charset="0"/>
                                      <a:ea typeface="Cambria Math" panose="02040503050406030204" pitchFamily="18" charset="0"/>
                                    </a:rPr>
                                    <m:t>  −2</m:t>
                                  </m:r>
                                </m:e>
                              </m:mr>
                            </m:m>
                          </m:e>
                          <m:e>
                            <m:r>
                              <a:rPr lang="en-US" b="0" i="1" smtClean="0">
                                <a:latin typeface="Cambria Math" panose="02040503050406030204" pitchFamily="18" charset="0"/>
                                <a:ea typeface="Cambria Math" panose="02040503050406030204" pitchFamily="18" charset="0"/>
                              </a:rPr>
                              <m:t>  0</m:t>
                            </m:r>
                          </m:e>
                        </m:eqArr>
                      </m:e>
                    </m:d>
                  </m:oMath>
                </a14:m>
                <a:r>
                  <a:rPr lang="en-US" dirty="0">
                    <a:latin typeface="Arial" panose="020B0604020202020204" pitchFamily="34" charset="0"/>
                    <a:cs typeface="Arial" panose="020B0604020202020204" pitchFamily="34" charset="0"/>
                    <a:sym typeface="Wingdings" pitchFamily="2" charset="2"/>
                  </a:rPr>
                  <a:t>  </a:t>
                </a:r>
                <a14:m>
                  <m:oMath xmlns:m="http://schemas.openxmlformats.org/officeDocument/2006/math">
                    <m:m>
                      <m:mPr>
                        <m:mcs>
                          <m:mc>
                            <m:mcPr>
                              <m:count m:val="1"/>
                              <m:mcJc m:val="center"/>
                            </m:mcPr>
                          </m:mc>
                        </m:mcs>
                        <m:ctrlPr>
                          <a:rPr lang="en-US" i="1" smtClean="0">
                            <a:latin typeface="Cambria Math" panose="02040503050406030204" pitchFamily="18" charset="0"/>
                            <a:ea typeface="Cambria Math" panose="02040503050406030204" pitchFamily="18" charset="0"/>
                          </a:rPr>
                        </m:ctrlPr>
                      </m:mPr>
                      <m:mr>
                        <m:e>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1</m:t>
                              </m:r>
                            </m:sub>
                          </m:sSub>
                          <m:r>
                            <m:rPr>
                              <m:brk m:alnAt="7"/>
                            </m:rP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4</m:t>
                              </m:r>
                            </m:sub>
                          </m:sSub>
                          <m:r>
                            <a:rPr lang="en-US" b="0" i="1" smtClean="0">
                              <a:latin typeface="Cambria Math" panose="02040503050406030204" pitchFamily="18" charset="0"/>
                              <a:ea typeface="Cambria Math" panose="02040503050406030204" pitchFamily="18" charset="0"/>
                            </a:rPr>
                            <m:t>=3</m:t>
                          </m:r>
                        </m:e>
                      </m:mr>
                      <m:m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4</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−5</m:t>
                          </m:r>
                        </m:e>
                      </m:mr>
                      <m:m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3</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4</m:t>
                              </m:r>
                            </m:sub>
                          </m:sSub>
                          <m:r>
                            <a:rPr lang="en-US" b="0" i="1" smtClean="0">
                              <a:latin typeface="Cambria Math" panose="02040503050406030204" pitchFamily="18" charset="0"/>
                              <a:ea typeface="Cambria Math" panose="02040503050406030204" pitchFamily="18" charset="0"/>
                            </a:rPr>
                            <m:t>=−2</m:t>
                          </m:r>
                        </m:e>
                      </m:mr>
                    </m:m>
                    <m:r>
                      <a:rPr lang="en-US" b="0" i="1" smtClean="0">
                        <a:latin typeface="Cambria Math" panose="02040503050406030204" pitchFamily="18" charset="0"/>
                        <a:ea typeface="Cambria Math" panose="02040503050406030204" pitchFamily="18" charset="0"/>
                      </a:rPr>
                      <m:t> </m:t>
                    </m:r>
                  </m:oMath>
                </a14:m>
                <a:r>
                  <a:rPr lang="en-US" dirty="0">
                    <a:latin typeface="Arial" panose="020B0604020202020204" pitchFamily="34" charset="0"/>
                    <a:cs typeface="Arial" panose="020B0604020202020204" pitchFamily="34" charset="0"/>
                    <a:sym typeface="Wingdings" pitchFamily="2" charset="2"/>
                  </a:rPr>
                  <a:t>     </a:t>
                </a:r>
                <a:r>
                  <a:rPr lang="en-US" dirty="0">
                    <a:ea typeface="Cambria Math" panose="02040503050406030204" pitchFamily="18" charset="0"/>
                  </a:rPr>
                  <a:t> </a:t>
                </a:r>
                <a14:m>
                  <m:oMath xmlns:m="http://schemas.openxmlformats.org/officeDocument/2006/math">
                    <m:m>
                      <m:mPr>
                        <m:mcs>
                          <m:mc>
                            <m:mcPr>
                              <m:count m:val="1"/>
                              <m:mcJc m:val="center"/>
                            </m:mcPr>
                          </m:mc>
                        </m:mcs>
                        <m:ctrlPr>
                          <a:rPr lang="en-US" i="1">
                            <a:latin typeface="Cambria Math" panose="02040503050406030204" pitchFamily="18" charset="0"/>
                            <a:ea typeface="Cambria Math" panose="02040503050406030204" pitchFamily="18" charset="0"/>
                          </a:rPr>
                        </m:ctrlPr>
                      </m:mPr>
                      <m:m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4</m:t>
                              </m:r>
                            </m:sub>
                          </m:sSub>
                        </m:e>
                      </m:mr>
                      <m:m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4</m:t>
                              </m:r>
                            </m:sub>
                          </m:sSub>
                        </m:e>
                      </m:mr>
                      <m:m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3</m:t>
                              </m:r>
                            </m:sub>
                          </m:sSub>
                          <m:r>
                            <a:rPr lang="en-US" i="1">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4</m:t>
                              </m:r>
                            </m:sub>
                          </m:sSub>
                        </m:e>
                      </m:mr>
                    </m:m>
                  </m:oMath>
                </a14:m>
                <a:endParaRPr lang="en-US" dirty="0">
                  <a:latin typeface="Arial" panose="020B0604020202020204" pitchFamily="34" charset="0"/>
                  <a:cs typeface="Arial" panose="020B0604020202020204" pitchFamily="34" charset="0"/>
                  <a:sym typeface="Wingdings" pitchFamily="2" charset="2"/>
                </a:endParaRPr>
              </a:p>
              <a:p>
                <a:pPr>
                  <a:lnSpc>
                    <a:spcPct val="120000"/>
                  </a:lnSpc>
                </a:pPr>
                <a:r>
                  <a:rPr lang="en-US" dirty="0">
                    <a:latin typeface="Arial" panose="020B0604020202020204" pitchFamily="34" charset="0"/>
                    <a:cs typeface="Arial" panose="020B0604020202020204" pitchFamily="34" charset="0"/>
                    <a:sym typeface="Wingdings" pitchFamily="2" charset="2"/>
                  </a:rPr>
                  <a:t>Finally the least square solutions (infinite):   </a:t>
                </a:r>
                <a14:m>
                  <m:oMath xmlns:m="http://schemas.openxmlformats.org/officeDocument/2006/math">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𝒙</m:t>
                        </m:r>
                      </m:e>
                    </m:acc>
                    <m:r>
                      <a:rPr lang="en-US" b="1" i="1" smtClean="0">
                        <a:latin typeface="Cambria Math" panose="02040503050406030204" pitchFamily="18" charset="0"/>
                        <a:ea typeface="Cambria Math" panose="02040503050406030204" pitchFamily="18" charset="0"/>
                      </a:rPr>
                      <m:t>=</m:t>
                    </m:r>
                  </m:oMath>
                </a14:m>
                <a:r>
                  <a:rPr lang="en-US" b="1"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b="1" i="1">
                            <a:latin typeface="Cambria Math" panose="02040503050406030204" pitchFamily="18" charset="0"/>
                            <a:ea typeface="Cambria Math" panose="02040503050406030204" pitchFamily="18" charset="0"/>
                          </a:rPr>
                        </m:ctrlPr>
                      </m:dPr>
                      <m:e>
                        <m:eqArr>
                          <m:eqArrPr>
                            <m:ctrlPr>
                              <a:rPr lang="en-US" i="1">
                                <a:latin typeface="Cambria Math" panose="02040503050406030204" pitchFamily="18" charset="0"/>
                                <a:ea typeface="Cambria Math" panose="02040503050406030204" pitchFamily="18" charset="0"/>
                              </a:rPr>
                            </m:ctrlPr>
                          </m:eqArr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3</m:t>
                                  </m:r>
                                </m:e>
                              </m:mr>
                              <m:mr>
                                <m:e>
                                  <m:r>
                                    <a:rPr lang="en-US" i="1">
                                      <a:latin typeface="Cambria Math" panose="02040503050406030204" pitchFamily="18" charset="0"/>
                                      <a:ea typeface="Cambria Math" panose="02040503050406030204" pitchFamily="18" charset="0"/>
                                    </a:rPr>
                                    <m:t>  −5</m:t>
                                  </m:r>
                                </m:e>
                              </m:mr>
                              <m:mr>
                                <m:e>
                                  <m:r>
                                    <a:rPr lang="en-US" i="1">
                                      <a:latin typeface="Cambria Math" panose="02040503050406030204" pitchFamily="18" charset="0"/>
                                      <a:ea typeface="Cambria Math" panose="02040503050406030204" pitchFamily="18" charset="0"/>
                                    </a:rPr>
                                    <m:t>  −2</m:t>
                                  </m:r>
                                </m:e>
                              </m:mr>
                            </m:m>
                          </m:e>
                          <m:e>
                            <m:r>
                              <a:rPr lang="en-US" i="1">
                                <a:latin typeface="Cambria Math" panose="02040503050406030204" pitchFamily="18" charset="0"/>
                                <a:ea typeface="Cambria Math" panose="02040503050406030204" pitchFamily="18" charset="0"/>
                              </a:rPr>
                              <m:t>  0</m:t>
                            </m:r>
                          </m:e>
                        </m:eqArr>
                      </m:e>
                    </m:d>
                    <m:r>
                      <a:rPr lang="en-US" b="1" i="1"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4</m:t>
                        </m:r>
                      </m:sub>
                    </m:sSub>
                  </m:oMath>
                </a14:m>
                <a:r>
                  <a:rPr lang="en-US" b="1" dirty="0">
                    <a:ea typeface="Cambria Math" panose="02040503050406030204" pitchFamily="18" charset="0"/>
                  </a:rPr>
                  <a:t> </a:t>
                </a:r>
                <a14:m>
                  <m:oMath xmlns:m="http://schemas.openxmlformats.org/officeDocument/2006/math">
                    <m:d>
                      <m:dPr>
                        <m:begChr m:val="["/>
                        <m:endChr m:val="]"/>
                        <m:ctrlPr>
                          <a:rPr lang="en-US" b="1" i="1">
                            <a:latin typeface="Cambria Math" panose="02040503050406030204" pitchFamily="18" charset="0"/>
                            <a:ea typeface="Cambria Math" panose="02040503050406030204" pitchFamily="18" charset="0"/>
                          </a:rPr>
                        </m:ctrlPr>
                      </m:dPr>
                      <m:e>
                        <m:eqArr>
                          <m:eqArrPr>
                            <m:ctrlPr>
                              <a:rPr lang="en-US" i="1">
                                <a:latin typeface="Cambria Math" panose="02040503050406030204" pitchFamily="18" charset="0"/>
                                <a:ea typeface="Cambria Math" panose="02040503050406030204" pitchFamily="18" charset="0"/>
                              </a:rPr>
                            </m:ctrlPr>
                          </m:eqArr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−1</m:t>
                                  </m:r>
                                </m:e>
                              </m:mr>
                              <m:mr>
                                <m:e>
                                  <m:r>
                                    <a:rPr lang="en-US"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1</m:t>
                                  </m:r>
                                </m:e>
                              </m:mr>
                              <m:mr>
                                <m:e>
                                  <m:r>
                                    <a:rPr lang="en-US"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1</m:t>
                                  </m:r>
                                </m:e>
                              </m:mr>
                            </m:m>
                          </m:e>
                          <m:e>
                            <m:r>
                              <a:rPr lang="en-US"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1</m:t>
                            </m:r>
                          </m:e>
                        </m:eqArr>
                      </m:e>
                    </m:d>
                  </m:oMath>
                </a14:m>
                <a:endParaRPr lang="en-US"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D60B08B4-C5D3-F29C-1C1C-F2D6F18E58BA}"/>
                  </a:ext>
                </a:extLst>
              </p:cNvPr>
              <p:cNvSpPr>
                <a:spLocks noGrp="1" noRot="1" noChangeAspect="1" noMove="1" noResize="1" noEditPoints="1" noAdjustHandles="1" noChangeArrowheads="1" noChangeShapeType="1" noTextEdit="1"/>
              </p:cNvSpPr>
              <p:nvPr>
                <p:ph idx="1"/>
              </p:nvPr>
            </p:nvSpPr>
            <p:spPr>
              <a:xfrm>
                <a:off x="838200" y="1519880"/>
                <a:ext cx="10515600" cy="5103341"/>
              </a:xfrm>
              <a:blipFill>
                <a:blip r:embed="rId2"/>
                <a:stretch>
                  <a:fillRect l="-241" t="-24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17F3031-8D09-0FE7-401E-06FEB96C5E35}"/>
              </a:ext>
            </a:extLst>
          </p:cNvPr>
          <p:cNvSpPr>
            <a:spLocks noGrp="1"/>
          </p:cNvSpPr>
          <p:nvPr>
            <p:ph type="sldNum" sz="quarter" idx="12"/>
          </p:nvPr>
        </p:nvSpPr>
        <p:spPr/>
        <p:txBody>
          <a:bodyPr/>
          <a:lstStyle/>
          <a:p>
            <a:fld id="{753F1077-7B91-4D11-8473-7F9D495CD0E2}" type="slidenum">
              <a:rPr lang="en-SG" smtClean="0"/>
              <a:t>15</a:t>
            </a:fld>
            <a:endParaRPr lang="en-SG"/>
          </a:p>
        </p:txBody>
      </p:sp>
      <p:cxnSp>
        <p:nvCxnSpPr>
          <p:cNvPr id="6" name="Straight Connector 5">
            <a:extLst>
              <a:ext uri="{FF2B5EF4-FFF2-40B4-BE49-F238E27FC236}">
                <a16:creationId xmlns:a16="http://schemas.microsoft.com/office/drawing/2014/main" id="{37F455BD-AA91-C181-1A2F-8390842C501F}"/>
              </a:ext>
            </a:extLst>
          </p:cNvPr>
          <p:cNvCxnSpPr/>
          <p:nvPr/>
        </p:nvCxnSpPr>
        <p:spPr>
          <a:xfrm>
            <a:off x="4547286" y="4584357"/>
            <a:ext cx="0" cy="753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CBDC621-12EC-412E-1BA7-2BD238587669}"/>
              </a:ext>
            </a:extLst>
          </p:cNvPr>
          <p:cNvCxnSpPr/>
          <p:nvPr/>
        </p:nvCxnSpPr>
        <p:spPr>
          <a:xfrm>
            <a:off x="6479059" y="4584357"/>
            <a:ext cx="0" cy="75376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15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7DC1C4-3D65-3726-7C2F-F648867ED2EA}"/>
                  </a:ext>
                </a:extLst>
              </p:cNvPr>
              <p:cNvSpPr>
                <a:spLocks noGrp="1"/>
              </p:cNvSpPr>
              <p:nvPr>
                <p:ph idx="1"/>
              </p:nvPr>
            </p:nvSpPr>
            <p:spPr>
              <a:xfrm>
                <a:off x="838200" y="1459523"/>
                <a:ext cx="10515600" cy="5077802"/>
              </a:xfrm>
            </p:spPr>
            <p:txBody>
              <a:bodyPr>
                <a:normAutofit fontScale="62500" lnSpcReduction="20000"/>
              </a:bodyPr>
              <a:lstStyle/>
              <a:p>
                <a:pPr>
                  <a:lnSpc>
                    <a:spcPct val="120000"/>
                  </a:lnSpc>
                  <a:spcBef>
                    <a:spcPts val="0"/>
                  </a:spcBef>
                </a:pPr>
                <a:r>
                  <a:rPr lang="en-US" dirty="0">
                    <a:latin typeface="Arial" panose="020B0604020202020204" pitchFamily="34" charset="0"/>
                    <a:cs typeface="Arial" panose="020B0604020202020204" pitchFamily="34" charset="0"/>
                  </a:rPr>
                  <a:t>The least-square solution: to find a solution so that </a:t>
                </a:r>
                <a14:m>
                  <m:oMath xmlns:m="http://schemas.openxmlformats.org/officeDocument/2006/math">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𝒃</m:t>
                        </m:r>
                      </m:e>
                    </m:acc>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𝐴</m:t>
                    </m:r>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𝒙</m:t>
                        </m:r>
                      </m:e>
                    </m:acc>
                  </m:oMath>
                </a14:m>
                <a:r>
                  <a:rPr lang="en-US" dirty="0">
                    <a:latin typeface="Arial" panose="020B0604020202020204" pitchFamily="34" charset="0"/>
                    <a:cs typeface="Arial" panose="020B0604020202020204" pitchFamily="34" charset="0"/>
                  </a:rPr>
                  <a:t> is the orthogonal projection to </a:t>
                </a:r>
                <a:r>
                  <a:rPr lang="en-SG" dirty="0">
                    <a:latin typeface="Arial" panose="020B0604020202020204" pitchFamily="34" charset="0"/>
                    <a:cs typeface="Arial" panose="020B0604020202020204" pitchFamily="34" charset="0"/>
                  </a:rPr>
                  <a:t>column space of </a:t>
                </a:r>
                <a14:m>
                  <m:oMath xmlns:m="http://schemas.openxmlformats.org/officeDocument/2006/math">
                    <m:r>
                      <a:rPr lang="en-SG" i="1">
                        <a:solidFill>
                          <a:srgbClr val="000000"/>
                        </a:solidFill>
                        <a:latin typeface="Cambria Math" panose="02040503050406030204" pitchFamily="18" charset="0"/>
                      </a:rPr>
                      <m:t>𝐴</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𝑚</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𝑛</m:t>
                        </m:r>
                      </m:sup>
                    </m:sSup>
                  </m:oMath>
                </a14:m>
                <a:r>
                  <a:rPr lang="en-US" dirty="0">
                    <a:latin typeface="Arial" panose="020B0604020202020204" pitchFamily="34" charset="0"/>
                    <a:cs typeface="Arial" panose="020B0604020202020204" pitchFamily="34" charset="0"/>
                  </a:rPr>
                  <a:t>.</a:t>
                </a:r>
              </a:p>
              <a:p>
                <a:pPr>
                  <a:lnSpc>
                    <a:spcPct val="120000"/>
                  </a:lnSpc>
                  <a:spcBef>
                    <a:spcPts val="0"/>
                  </a:spcBef>
                </a:pPr>
                <a:endParaRPr lang="en-US" dirty="0">
                  <a:latin typeface="Arial" panose="020B0604020202020204" pitchFamily="34" charset="0"/>
                  <a:cs typeface="Arial" panose="020B0604020202020204" pitchFamily="34" charset="0"/>
                </a:endParaRPr>
              </a:p>
              <a:p>
                <a:pPr>
                  <a:lnSpc>
                    <a:spcPct val="120000"/>
                  </a:lnSpc>
                  <a:spcBef>
                    <a:spcPts val="0"/>
                  </a:spcBef>
                </a:pPr>
                <a:r>
                  <a:rPr lang="en-US" dirty="0">
                    <a:latin typeface="Arial" panose="020B0604020202020204" pitchFamily="34" charset="0"/>
                    <a:cs typeface="Arial" panose="020B0604020202020204" pitchFamily="34" charset="0"/>
                  </a:rPr>
                  <a:t>When we have orthogonal columns in</a:t>
                </a:r>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1" i="1" smtClean="0">
                            <a:latin typeface="Cambria Math" panose="02040503050406030204" pitchFamily="18" charset="0"/>
                          </a:rPr>
                          <m:t>𝒂</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1" i="1" smtClean="0">
                            <a:latin typeface="Cambria Math" panose="02040503050406030204" pitchFamily="18" charset="0"/>
                          </a:rPr>
                          <m:t>𝒂</m:t>
                        </m:r>
                      </m:e>
                      <m:sub>
                        <m:r>
                          <a:rPr lang="en-US" b="0" i="1" smtClean="0">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1" i="1" smtClean="0">
                            <a:latin typeface="Cambria Math" panose="02040503050406030204" pitchFamily="18" charset="0"/>
                          </a:rPr>
                          <m:t>𝒂</m:t>
                        </m:r>
                      </m:e>
                      <m:sub>
                        <m:r>
                          <a:rPr lang="en-US" b="0" i="1" smtClean="0">
                            <a:latin typeface="Cambria Math" panose="02040503050406030204" pitchFamily="18" charset="0"/>
                          </a:rPr>
                          <m:t>𝑛</m:t>
                        </m:r>
                      </m:sub>
                    </m:sSub>
                    <m:r>
                      <a:rPr lang="en-US" b="0" i="1" smtClean="0">
                        <a:latin typeface="Cambria Math" panose="02040503050406030204" pitchFamily="18" charset="0"/>
                        <a:ea typeface="Cambria Math" panose="02040503050406030204" pitchFamily="18" charset="0"/>
                      </a:rPr>
                      <m:t>]</m:t>
                    </m:r>
                  </m:oMath>
                </a14:m>
                <a:endParaRPr lang="en-US" dirty="0"/>
              </a:p>
              <a:p>
                <a:pPr lvl="1">
                  <a:lnSpc>
                    <a:spcPct val="120000"/>
                  </a:lnSpc>
                  <a:spcBef>
                    <a:spcPts val="0"/>
                  </a:spcBef>
                </a:pPr>
                <a14:m>
                  <m:oMath xmlns:m="http://schemas.openxmlformats.org/officeDocument/2006/math">
                    <m:sSub>
                      <m:sSubPr>
                        <m:ctrlPr>
                          <a:rPr lang="en-US" i="1">
                            <a:latin typeface="Cambria Math" panose="02040503050406030204" pitchFamily="18" charset="0"/>
                          </a:rPr>
                        </m:ctrlPr>
                      </m:sSubPr>
                      <m:e>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𝒃</m:t>
                            </m:r>
                          </m:e>
                        </m:acc>
                        <m:r>
                          <a:rPr lang="en-US" i="1">
                            <a:latin typeface="Cambria Math" panose="02040503050406030204" pitchFamily="18" charset="0"/>
                          </a:rPr>
                          <m:t>=</m:t>
                        </m:r>
                        <m:r>
                          <a:rPr lang="en-US" i="1">
                            <a:latin typeface="Cambria Math" panose="02040503050406030204" pitchFamily="18" charset="0"/>
                          </a:rPr>
                          <m:t>𝑃𝑟𝑜𝑗</m:t>
                        </m:r>
                      </m:e>
                      <m:sub>
                        <m:r>
                          <a:rPr lang="en-US" i="1">
                            <a:latin typeface="Cambria Math" panose="02040503050406030204" pitchFamily="18" charset="0"/>
                          </a:rPr>
                          <m:t>𝑤</m:t>
                        </m:r>
                      </m:sub>
                    </m:sSub>
                    <m:r>
                      <a:rPr lang="en-US" b="1" i="1" smtClean="0">
                        <a:latin typeface="Cambria Math" panose="02040503050406030204" pitchFamily="18" charset="0"/>
                      </a:rPr>
                      <m:t>𝒃</m:t>
                    </m:r>
                    <m:r>
                      <a:rPr lang="en-US" b="1" i="1">
                        <a:latin typeface="Cambria Math" panose="02040503050406030204" pitchFamily="18" charset="0"/>
                      </a:rPr>
                      <m:t>= </m:t>
                    </m:r>
                    <m:f>
                      <m:fPr>
                        <m:ctrlPr>
                          <a:rPr lang="en-US" b="1" i="1" smtClean="0">
                            <a:solidFill>
                              <a:schemeClr val="tx1"/>
                            </a:solidFill>
                            <a:latin typeface="Cambria Math" panose="02040503050406030204" pitchFamily="18" charset="0"/>
                          </a:rPr>
                        </m:ctrlPr>
                      </m:fPr>
                      <m:num>
                        <m:r>
                          <a:rPr lang="en-US" b="1" i="1" smtClean="0">
                            <a:solidFill>
                              <a:schemeClr val="tx1"/>
                            </a:solidFill>
                            <a:latin typeface="Cambria Math" panose="02040503050406030204" pitchFamily="18" charset="0"/>
                          </a:rPr>
                          <m:t>𝒃</m:t>
                        </m:r>
                        <m:r>
                          <a:rPr lang="en-US" b="1" i="1">
                            <a:solidFill>
                              <a:schemeClr val="tx1"/>
                            </a:solidFill>
                            <a:latin typeface="Cambria Math" panose="02040503050406030204" pitchFamily="18" charset="0"/>
                            <a:ea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𝒂</m:t>
                            </m:r>
                          </m:e>
                          <m:sub>
                            <m:r>
                              <a:rPr lang="en-US" i="1">
                                <a:solidFill>
                                  <a:schemeClr val="tx1"/>
                                </a:solidFill>
                                <a:latin typeface="Cambria Math" panose="02040503050406030204" pitchFamily="18" charset="0"/>
                              </a:rPr>
                              <m:t>1</m:t>
                            </m:r>
                          </m:sub>
                        </m:sSub>
                      </m:num>
                      <m:den>
                        <m:sSub>
                          <m:sSubPr>
                            <m:ctrlPr>
                              <a:rPr lang="en-US" i="1">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𝒂</m:t>
                            </m:r>
                          </m:e>
                          <m:sub>
                            <m:r>
                              <a:rPr lang="en-US" i="1">
                                <a:solidFill>
                                  <a:schemeClr val="tx1"/>
                                </a:solidFill>
                                <a:latin typeface="Cambria Math" panose="02040503050406030204" pitchFamily="18" charset="0"/>
                              </a:rPr>
                              <m:t>1</m:t>
                            </m:r>
                          </m:sub>
                        </m:sSub>
                        <m:r>
                          <a:rPr lang="en-US" b="1" i="1">
                            <a:solidFill>
                              <a:schemeClr val="tx1"/>
                            </a:solidFill>
                            <a:latin typeface="Cambria Math" panose="02040503050406030204" pitchFamily="18" charset="0"/>
                            <a:ea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𝒂</m:t>
                            </m:r>
                          </m:e>
                          <m:sub>
                            <m:r>
                              <a:rPr lang="en-US" i="1">
                                <a:solidFill>
                                  <a:schemeClr val="tx1"/>
                                </a:solidFill>
                                <a:latin typeface="Cambria Math" panose="02040503050406030204" pitchFamily="18" charset="0"/>
                              </a:rPr>
                              <m:t>1</m:t>
                            </m:r>
                          </m:sub>
                        </m:sSub>
                      </m:den>
                    </m:f>
                    <m:sSub>
                      <m:sSubPr>
                        <m:ctrlPr>
                          <a:rPr lang="en-US" i="1">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𝒂</m:t>
                        </m:r>
                      </m:e>
                      <m:sub>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oMath>
                </a14:m>
                <a:r>
                  <a:rPr lang="en-US" dirty="0">
                    <a:solidFill>
                      <a:schemeClr val="tx1"/>
                    </a:solidFill>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m:t>
                    </m:r>
                  </m:oMath>
                </a14:m>
                <a:r>
                  <a:rPr lang="en-SG" dirty="0">
                    <a:solidFill>
                      <a:schemeClr val="tx1"/>
                    </a:solidFill>
                    <a:latin typeface="Arial" panose="020B0604020202020204" pitchFamily="34" charset="0"/>
                    <a:cs typeface="Arial" panose="020B0604020202020204" pitchFamily="34" charset="0"/>
                  </a:rPr>
                  <a:t>+</a:t>
                </a:r>
                <a:r>
                  <a:rPr lang="en-US" b="1" dirty="0">
                    <a:solidFill>
                      <a:schemeClr val="tx1"/>
                    </a:solidFill>
                    <a:latin typeface="Arial" panose="020B0604020202020204" pitchFamily="34" charset="0"/>
                    <a:cs typeface="Arial" panose="020B0604020202020204" pitchFamily="34" charset="0"/>
                  </a:rPr>
                  <a:t> </a:t>
                </a:r>
                <a14:m>
                  <m:oMath xmlns:m="http://schemas.openxmlformats.org/officeDocument/2006/math">
                    <m:f>
                      <m:fPr>
                        <m:ctrlPr>
                          <a:rPr lang="en-US" b="1" i="1">
                            <a:solidFill>
                              <a:schemeClr val="tx1"/>
                            </a:solidFill>
                            <a:latin typeface="Cambria Math" panose="02040503050406030204" pitchFamily="18" charset="0"/>
                          </a:rPr>
                        </m:ctrlPr>
                      </m:fPr>
                      <m:num>
                        <m:r>
                          <a:rPr lang="en-US" b="1" i="1">
                            <a:solidFill>
                              <a:schemeClr val="tx1"/>
                            </a:solidFill>
                            <a:latin typeface="Cambria Math" panose="02040503050406030204" pitchFamily="18" charset="0"/>
                          </a:rPr>
                          <m:t>𝒚</m:t>
                        </m:r>
                        <m:r>
                          <a:rPr lang="en-US" b="1" i="1">
                            <a:solidFill>
                              <a:schemeClr val="tx1"/>
                            </a:solidFill>
                            <a:latin typeface="Cambria Math" panose="02040503050406030204" pitchFamily="18" charset="0"/>
                            <a:ea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𝒂</m:t>
                            </m:r>
                          </m:e>
                          <m:sub>
                            <m:r>
                              <a:rPr lang="en-US" b="0" i="1" smtClean="0">
                                <a:solidFill>
                                  <a:schemeClr val="tx1"/>
                                </a:solidFill>
                                <a:latin typeface="Cambria Math" panose="02040503050406030204" pitchFamily="18" charset="0"/>
                              </a:rPr>
                              <m:t>𝑛</m:t>
                            </m:r>
                          </m:sub>
                        </m:sSub>
                      </m:num>
                      <m:den>
                        <m:sSub>
                          <m:sSubPr>
                            <m:ctrlPr>
                              <a:rPr lang="en-US" i="1">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𝒂</m:t>
                            </m:r>
                          </m:e>
                          <m:sub>
                            <m:r>
                              <a:rPr lang="en-US" b="0" i="1" smtClean="0">
                                <a:solidFill>
                                  <a:schemeClr val="tx1"/>
                                </a:solidFill>
                                <a:latin typeface="Cambria Math" panose="02040503050406030204" pitchFamily="18" charset="0"/>
                              </a:rPr>
                              <m:t>𝑛</m:t>
                            </m:r>
                          </m:sub>
                        </m:sSub>
                        <m:r>
                          <a:rPr lang="en-US" b="1" i="1">
                            <a:solidFill>
                              <a:schemeClr val="tx1"/>
                            </a:solidFill>
                            <a:latin typeface="Cambria Math" panose="02040503050406030204" pitchFamily="18" charset="0"/>
                            <a:ea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𝒂</m:t>
                            </m:r>
                          </m:e>
                          <m:sub>
                            <m:r>
                              <a:rPr lang="en-US" b="0" i="1" smtClean="0">
                                <a:solidFill>
                                  <a:schemeClr val="tx1"/>
                                </a:solidFill>
                                <a:latin typeface="Cambria Math" panose="02040503050406030204" pitchFamily="18" charset="0"/>
                              </a:rPr>
                              <m:t>𝑛</m:t>
                            </m:r>
                          </m:sub>
                        </m:sSub>
                      </m:den>
                    </m:f>
                    <m:sSub>
                      <m:sSubPr>
                        <m:ctrlPr>
                          <a:rPr lang="en-US" i="1">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𝒂</m:t>
                        </m:r>
                      </m:e>
                      <m:sub>
                        <m:r>
                          <a:rPr lang="en-US" b="0" i="1" smtClean="0">
                            <a:solidFill>
                              <a:schemeClr val="tx1"/>
                            </a:solidFill>
                            <a:latin typeface="Cambria Math" panose="02040503050406030204" pitchFamily="18" charset="0"/>
                          </a:rPr>
                          <m:t>𝑛</m:t>
                        </m:r>
                      </m:sub>
                    </m:sSub>
                  </m:oMath>
                </a14:m>
                <a:endParaRPr lang="en-US" dirty="0">
                  <a:latin typeface="Arial" panose="020B0604020202020204" pitchFamily="34" charset="0"/>
                  <a:cs typeface="Arial" panose="020B0604020202020204" pitchFamily="34" charset="0"/>
                </a:endParaRPr>
              </a:p>
              <a:p>
                <a:pPr>
                  <a:lnSpc>
                    <a:spcPct val="120000"/>
                  </a:lnSpc>
                  <a:spcBef>
                    <a:spcPts val="0"/>
                  </a:spcBef>
                </a:pPr>
                <a:endParaRPr lang="en-US" dirty="0">
                  <a:latin typeface="Arial" panose="020B0604020202020204" pitchFamily="34" charset="0"/>
                  <a:cs typeface="Arial" panose="020B0604020202020204" pitchFamily="34" charset="0"/>
                </a:endParaRPr>
              </a:p>
              <a:p>
                <a:pPr>
                  <a:lnSpc>
                    <a:spcPct val="120000"/>
                  </a:lnSpc>
                  <a:spcBef>
                    <a:spcPts val="0"/>
                  </a:spcBef>
                </a:pPr>
                <a:r>
                  <a:rPr lang="en-US" dirty="0">
                    <a:latin typeface="Arial" panose="020B0604020202020204" pitchFamily="34" charset="0"/>
                    <a:cs typeface="Arial" panose="020B0604020202020204" pitchFamily="34" charset="0"/>
                  </a:rPr>
                  <a:t>For any </a:t>
                </a:r>
                <a14:m>
                  <m:oMath xmlns:m="http://schemas.openxmlformats.org/officeDocument/2006/math">
                    <m:r>
                      <a:rPr lang="en-US" i="1" smtClean="0">
                        <a:latin typeface="Cambria Math" panose="02040503050406030204" pitchFamily="18" charset="0"/>
                        <a:ea typeface="Cambria Math" panose="02040503050406030204" pitchFamily="18" charset="0"/>
                      </a:rPr>
                      <m:t>𝐴</m:t>
                    </m:r>
                  </m:oMath>
                </a14:m>
                <a:r>
                  <a:rPr lang="en-US" dirty="0">
                    <a:latin typeface="Arial" panose="020B0604020202020204" pitchFamily="34" charset="0"/>
                    <a:cs typeface="Arial" panose="020B0604020202020204" pitchFamily="34" charset="0"/>
                  </a:rPr>
                  <a:t>, the least-square solution can be found using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𝐴</m:t>
                        </m:r>
                      </m:e>
                      <m:sup>
                        <m:r>
                          <a:rPr lang="en-US" i="1">
                            <a:latin typeface="Cambria Math" panose="02040503050406030204" pitchFamily="18" charset="0"/>
                            <a:ea typeface="Cambria Math" panose="02040503050406030204" pitchFamily="18" charset="0"/>
                          </a:rPr>
                          <m:t>𝑇</m:t>
                        </m:r>
                      </m:sup>
                    </m:sSup>
                    <m:r>
                      <a:rPr lang="en-US" i="1">
                        <a:latin typeface="Cambria Math" panose="02040503050406030204" pitchFamily="18" charset="0"/>
                        <a:ea typeface="Cambria Math" panose="02040503050406030204" pitchFamily="18" charset="0"/>
                      </a:rPr>
                      <m:t>𝐴</m:t>
                    </m:r>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𝒙</m:t>
                        </m:r>
                      </m:e>
                    </m:acc>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𝐴</m:t>
                        </m:r>
                      </m:e>
                      <m:sup>
                        <m:r>
                          <a:rPr lang="en-US" i="1">
                            <a:latin typeface="Cambria Math" panose="02040503050406030204" pitchFamily="18" charset="0"/>
                            <a:ea typeface="Cambria Math" panose="02040503050406030204" pitchFamily="18" charset="0"/>
                          </a:rPr>
                          <m:t>𝑇</m:t>
                        </m:r>
                      </m:sup>
                    </m:sSup>
                    <m:r>
                      <a:rPr lang="en-US" b="1" i="1">
                        <a:latin typeface="Cambria Math" panose="02040503050406030204" pitchFamily="18" charset="0"/>
                        <a:ea typeface="Cambria Math" panose="02040503050406030204" pitchFamily="18" charset="0"/>
                      </a:rPr>
                      <m:t>𝒃</m:t>
                    </m:r>
                  </m:oMath>
                </a14:m>
                <a:endParaRPr lang="en-US" dirty="0">
                  <a:latin typeface="Arial" panose="020B0604020202020204" pitchFamily="34" charset="0"/>
                  <a:cs typeface="Arial" panose="020B0604020202020204" pitchFamily="34" charset="0"/>
                </a:endParaRPr>
              </a:p>
              <a:p>
                <a:pPr>
                  <a:lnSpc>
                    <a:spcPct val="120000"/>
                  </a:lnSpc>
                  <a:spcBef>
                    <a:spcPts val="0"/>
                  </a:spcBef>
                </a:pPr>
                <a:endParaRPr lang="en-US" dirty="0">
                  <a:latin typeface="Arial" panose="020B0604020202020204" pitchFamily="34" charset="0"/>
                  <a:cs typeface="Arial" panose="020B0604020202020204" pitchFamily="34" charset="0"/>
                </a:endParaRPr>
              </a:p>
              <a:p>
                <a:pPr>
                  <a:lnSpc>
                    <a:spcPct val="120000"/>
                  </a:lnSpc>
                  <a:spcBef>
                    <a:spcPts val="0"/>
                  </a:spcBef>
                </a:pPr>
                <a:r>
                  <a:rPr lang="en-US" dirty="0">
                    <a:latin typeface="Arial" panose="020B0604020202020204" pitchFamily="34" charset="0"/>
                    <a:cs typeface="Arial" panose="020B0604020202020204" pitchFamily="34" charset="0"/>
                  </a:rPr>
                  <a:t>If </a:t>
                </a: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𝐴</m:t>
                        </m:r>
                      </m:e>
                      <m:sup>
                        <m:r>
                          <a:rPr lang="en-US" i="1">
                            <a:latin typeface="Cambria Math" panose="02040503050406030204" pitchFamily="18" charset="0"/>
                            <a:ea typeface="Cambria Math" panose="02040503050406030204" pitchFamily="18" charset="0"/>
                          </a:rPr>
                          <m:t>𝑇</m:t>
                        </m:r>
                      </m:sup>
                    </m:sSup>
                    <m:r>
                      <a:rPr lang="en-US" i="1">
                        <a:latin typeface="Cambria Math" panose="02040503050406030204" pitchFamily="18" charset="0"/>
                        <a:ea typeface="Cambria Math" panose="02040503050406030204" pitchFamily="18" charset="0"/>
                      </a:rPr>
                      <m:t>𝐴</m:t>
                    </m:r>
                  </m:oMath>
                </a14:m>
                <a:r>
                  <a:rPr lang="en-US" dirty="0">
                    <a:latin typeface="Arial" panose="020B0604020202020204" pitchFamily="34" charset="0"/>
                    <a:cs typeface="Arial" panose="020B0604020202020204" pitchFamily="34" charset="0"/>
                  </a:rPr>
                  <a:t> is invertible (rank(</a:t>
                </a:r>
                <a14:m>
                  <m:oMath xmlns:m="http://schemas.openxmlformats.org/officeDocument/2006/math">
                    <m:r>
                      <a:rPr lang="en-US" i="1">
                        <a:latin typeface="Cambria Math" panose="02040503050406030204" pitchFamily="18" charset="0"/>
                        <a:ea typeface="Cambria Math" panose="02040503050406030204" pitchFamily="18" charset="0"/>
                      </a:rPr>
                      <m:t>𝐴</m:t>
                    </m:r>
                  </m:oMath>
                </a14:m>
                <a:r>
                  <a:rPr lang="en-US" dirty="0">
                    <a:latin typeface="Arial" panose="020B0604020202020204" pitchFamily="34" charset="0"/>
                    <a:cs typeface="Arial" panose="020B0604020202020204" pitchFamily="34" charset="0"/>
                  </a:rPr>
                  <a:t>)=n), unique solution: </a:t>
                </a:r>
                <a14:m>
                  <m:oMath xmlns:m="http://schemas.openxmlformats.org/officeDocument/2006/math">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𝒙</m:t>
                        </m:r>
                      </m:e>
                    </m:acc>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𝐴</m:t>
                            </m:r>
                          </m:e>
                          <m:sup>
                            <m:r>
                              <a:rPr lang="en-US" i="1">
                                <a:latin typeface="Cambria Math" panose="02040503050406030204" pitchFamily="18" charset="0"/>
                                <a:ea typeface="Cambria Math" panose="02040503050406030204" pitchFamily="18" charset="0"/>
                              </a:rPr>
                              <m:t>𝑇</m:t>
                            </m:r>
                          </m:sup>
                        </m:sSup>
                        <m:r>
                          <a:rPr lang="en-US" i="1">
                            <a:latin typeface="Cambria Math" panose="02040503050406030204" pitchFamily="18" charset="0"/>
                            <a:ea typeface="Cambria Math" panose="02040503050406030204" pitchFamily="18" charset="0"/>
                          </a:rPr>
                          <m:t>𝐴</m:t>
                        </m:r>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ea typeface="Cambria Math" panose="02040503050406030204" pitchFamily="18" charset="0"/>
                          </a:rPr>
                          <m:t>−1</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𝐴</m:t>
                        </m:r>
                      </m:e>
                      <m:sup>
                        <m:r>
                          <a:rPr lang="en-US" i="1">
                            <a:latin typeface="Cambria Math" panose="02040503050406030204" pitchFamily="18" charset="0"/>
                            <a:ea typeface="Cambria Math" panose="02040503050406030204" pitchFamily="18" charset="0"/>
                          </a:rPr>
                          <m:t>𝑇</m:t>
                        </m:r>
                      </m:sup>
                    </m:sSup>
                    <m:r>
                      <a:rPr lang="en-US" b="1" i="1">
                        <a:latin typeface="Cambria Math" panose="02040503050406030204" pitchFamily="18" charset="0"/>
                        <a:ea typeface="Cambria Math" panose="02040503050406030204" pitchFamily="18" charset="0"/>
                      </a:rPr>
                      <m:t>𝒃</m:t>
                    </m:r>
                  </m:oMath>
                </a14:m>
                <a:endParaRPr lang="en-US" dirty="0">
                  <a:latin typeface="Arial" panose="020B0604020202020204" pitchFamily="34" charset="0"/>
                  <a:cs typeface="Arial" panose="020B0604020202020204" pitchFamily="34" charset="0"/>
                </a:endParaRPr>
              </a:p>
              <a:p>
                <a:pPr>
                  <a:lnSpc>
                    <a:spcPct val="120000"/>
                  </a:lnSpc>
                  <a:spcBef>
                    <a:spcPts val="0"/>
                  </a:spcBef>
                </a:pPr>
                <a:endParaRPr lang="en-US" dirty="0">
                  <a:latin typeface="Arial" panose="020B0604020202020204" pitchFamily="34" charset="0"/>
                  <a:cs typeface="Arial" panose="020B0604020202020204" pitchFamily="34" charset="0"/>
                </a:endParaRPr>
              </a:p>
              <a:p>
                <a:pPr>
                  <a:lnSpc>
                    <a:spcPct val="120000"/>
                  </a:lnSpc>
                  <a:spcBef>
                    <a:spcPts val="0"/>
                  </a:spcBef>
                </a:pPr>
                <a:r>
                  <a:rPr lang="en-US" dirty="0">
                    <a:latin typeface="Arial" panose="020B0604020202020204" pitchFamily="34" charset="0"/>
                    <a:cs typeface="Arial" panose="020B0604020202020204" pitchFamily="34" charset="0"/>
                  </a:rPr>
                  <a:t>I</a:t>
                </a:r>
                <a14:m>
                  <m:oMath xmlns:m="http://schemas.openxmlformats.org/officeDocument/2006/math">
                    <m:r>
                      <m:rPr>
                        <m:sty m:val="p"/>
                      </m:rPr>
                      <a:rPr lang="en-US" b="0" i="0" smtClean="0">
                        <a:latin typeface="Cambria Math" panose="02040503050406030204" pitchFamily="18" charset="0"/>
                        <a:ea typeface="Cambria Math" panose="02040503050406030204" pitchFamily="18" charset="0"/>
                      </a:rPr>
                      <m:t>f</m:t>
                    </m:r>
                    <m:r>
                      <a:rPr lang="en-US" b="0" i="0" smtClean="0">
                        <a:latin typeface="Cambria Math" panose="02040503050406030204" pitchFamily="18" charset="0"/>
                        <a:ea typeface="Cambria Math" panose="02040503050406030204" pitchFamily="18" charset="0"/>
                      </a:rPr>
                      <m:t> </m:t>
                    </m:r>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𝐴</m:t>
                        </m:r>
                      </m:e>
                      <m:sup>
                        <m:r>
                          <a:rPr lang="en-US" i="1">
                            <a:latin typeface="Cambria Math" panose="02040503050406030204" pitchFamily="18" charset="0"/>
                            <a:ea typeface="Cambria Math" panose="02040503050406030204" pitchFamily="18" charset="0"/>
                          </a:rPr>
                          <m:t>𝑇</m:t>
                        </m:r>
                      </m:sup>
                    </m:sSup>
                    <m:r>
                      <a:rPr lang="en-US" i="1">
                        <a:latin typeface="Cambria Math" panose="02040503050406030204" pitchFamily="18" charset="0"/>
                        <a:ea typeface="Cambria Math" panose="02040503050406030204" pitchFamily="18" charset="0"/>
                      </a:rPr>
                      <m:t>𝐴</m:t>
                    </m:r>
                  </m:oMath>
                </a14:m>
                <a:r>
                  <a:rPr lang="en-US" dirty="0">
                    <a:latin typeface="Arial" panose="020B0604020202020204" pitchFamily="34" charset="0"/>
                    <a:cs typeface="Arial" panose="020B0604020202020204" pitchFamily="34" charset="0"/>
                  </a:rPr>
                  <a:t> is not invertible (rank(</a:t>
                </a:r>
                <a14:m>
                  <m:oMath xmlns:m="http://schemas.openxmlformats.org/officeDocument/2006/math">
                    <m:r>
                      <a:rPr lang="en-US" i="1">
                        <a:latin typeface="Cambria Math" panose="02040503050406030204" pitchFamily="18" charset="0"/>
                        <a:ea typeface="Cambria Math" panose="02040503050406030204" pitchFamily="18" charset="0"/>
                      </a:rPr>
                      <m:t>𝐴</m:t>
                    </m:r>
                  </m:oMath>
                </a14:m>
                <a:r>
                  <a:rPr lang="en-US" dirty="0">
                    <a:latin typeface="Arial" panose="020B0604020202020204" pitchFamily="34" charset="0"/>
                    <a:cs typeface="Arial" panose="020B0604020202020204" pitchFamily="34" charset="0"/>
                  </a:rPr>
                  <a:t>)&lt;n), there are infinite solutions</a:t>
                </a:r>
              </a:p>
              <a:p>
                <a:pPr lvl="1">
                  <a:lnSpc>
                    <a:spcPct val="120000"/>
                  </a:lnSpc>
                  <a:spcBef>
                    <a:spcPts val="0"/>
                  </a:spcBef>
                  <a:buFont typeface="Courier New" panose="02070309020205020404" pitchFamily="49" charset="0"/>
                  <a:buChar char="o"/>
                </a:pPr>
                <a:r>
                  <a:rPr lang="en-US" dirty="0">
                    <a:latin typeface="Arial" panose="020B0604020202020204" pitchFamily="34" charset="0"/>
                    <a:cs typeface="Arial" panose="020B0604020202020204" pitchFamily="34" charset="0"/>
                  </a:rPr>
                  <a:t>Is </a:t>
                </a:r>
                <a14:m>
                  <m:oMath xmlns:m="http://schemas.openxmlformats.org/officeDocument/2006/math">
                    <m:acc>
                      <m:accPr>
                        <m:chr m:val="̂"/>
                        <m:ctrlPr>
                          <a:rPr lang="en-US" b="1" i="1" smtClean="0">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𝒙</m:t>
                        </m:r>
                      </m:e>
                    </m:acc>
                  </m:oMath>
                </a14:m>
                <a:r>
                  <a:rPr lang="en-US" dirty="0">
                    <a:latin typeface="Arial" panose="020B0604020202020204" pitchFamily="34" charset="0"/>
                    <a:cs typeface="Arial" panose="020B0604020202020204" pitchFamily="34" charset="0"/>
                  </a:rPr>
                  <a:t> unique?</a:t>
                </a:r>
              </a:p>
              <a:p>
                <a:pPr lvl="1">
                  <a:lnSpc>
                    <a:spcPct val="120000"/>
                  </a:lnSpc>
                  <a:spcBef>
                    <a:spcPts val="0"/>
                  </a:spcBef>
                  <a:buFont typeface="Courier New" panose="02070309020205020404" pitchFamily="49" charset="0"/>
                  <a:buChar char="o"/>
                </a:pPr>
                <a:r>
                  <a:rPr lang="en-US" dirty="0">
                    <a:latin typeface="Arial" panose="020B0604020202020204" pitchFamily="34" charset="0"/>
                    <a:cs typeface="Arial" panose="020B0604020202020204" pitchFamily="34" charset="0"/>
                  </a:rPr>
                  <a:t>Is </a:t>
                </a:r>
                <a14:m>
                  <m:oMath xmlns:m="http://schemas.openxmlformats.org/officeDocument/2006/math">
                    <m:acc>
                      <m:accPr>
                        <m:chr m:val="̂"/>
                        <m:ctrlPr>
                          <a:rPr lang="en-US" sz="2400" b="1" i="1" smtClean="0">
                            <a:latin typeface="Cambria Math" panose="02040503050406030204" pitchFamily="18" charset="0"/>
                            <a:ea typeface="Cambria Math" panose="02040503050406030204" pitchFamily="18" charset="0"/>
                          </a:rPr>
                        </m:ctrlPr>
                      </m:accPr>
                      <m:e>
                        <m:r>
                          <a:rPr lang="en-US" sz="2400" b="1" i="1" smtClean="0">
                            <a:latin typeface="Cambria Math" panose="02040503050406030204" pitchFamily="18" charset="0"/>
                            <a:ea typeface="Cambria Math" panose="02040503050406030204" pitchFamily="18" charset="0"/>
                          </a:rPr>
                          <m:t>𝒃</m:t>
                        </m:r>
                      </m:e>
                    </m:acc>
                  </m:oMath>
                </a14:m>
                <a:r>
                  <a:rPr lang="en-US" dirty="0">
                    <a:latin typeface="Arial" panose="020B0604020202020204" pitchFamily="34" charset="0"/>
                    <a:cs typeface="Arial" panose="020B0604020202020204" pitchFamily="34" charset="0"/>
                  </a:rPr>
                  <a:t> unique?</a:t>
                </a:r>
              </a:p>
              <a:p>
                <a:pPr>
                  <a:lnSpc>
                    <a:spcPct val="120000"/>
                  </a:lnSpc>
                  <a:spcBef>
                    <a:spcPts val="0"/>
                  </a:spcBef>
                </a:pPr>
                <a:endParaRPr lang="en-US" dirty="0">
                  <a:latin typeface="Arial" panose="020B0604020202020204" pitchFamily="34" charset="0"/>
                  <a:cs typeface="Arial" panose="020B0604020202020204" pitchFamily="34" charset="0"/>
                </a:endParaRPr>
              </a:p>
              <a:p>
                <a:pPr>
                  <a:lnSpc>
                    <a:spcPct val="120000"/>
                  </a:lnSpc>
                  <a:spcBef>
                    <a:spcPts val="0"/>
                  </a:spcBef>
                </a:pPr>
                <a:r>
                  <a:rPr lang="en-US" dirty="0">
                    <a:latin typeface="Arial" panose="020B0604020202020204" pitchFamily="34" charset="0"/>
                    <a:cs typeface="Arial" panose="020B0604020202020204" pitchFamily="34" charset="0"/>
                  </a:rPr>
                  <a:t>Visualization:</a:t>
                </a:r>
              </a:p>
              <a:p>
                <a:pPr lvl="1">
                  <a:lnSpc>
                    <a:spcPct val="120000"/>
                  </a:lnSpc>
                  <a:spcBef>
                    <a:spcPts val="0"/>
                  </a:spcBef>
                  <a:buFont typeface="Courier New" panose="02070309020205020404" pitchFamily="49" charset="0"/>
                  <a:buChar char="o"/>
                </a:pPr>
                <a:r>
                  <a:rPr lang="en-US" dirty="0">
                    <a:latin typeface="Arial" panose="020B0604020202020204" pitchFamily="34" charset="0"/>
                    <a:cs typeface="Arial" panose="020B0604020202020204" pitchFamily="34" charset="0"/>
                  </a:rPr>
                  <a:t> </a:t>
                </a:r>
                <a14:m>
                  <m:oMath xmlns:m="http://schemas.openxmlformats.org/officeDocument/2006/math">
                    <m:r>
                      <a:rPr lang="en-US" i="1" smtClean="0">
                        <a:latin typeface="Cambria Math" panose="02040503050406030204" pitchFamily="18" charset="0"/>
                        <a:ea typeface="Cambria Math" panose="02040503050406030204" pitchFamily="18" charset="0"/>
                      </a:rPr>
                      <m:t>𝐴</m:t>
                    </m:r>
                  </m:oMath>
                </a14:m>
                <a:r>
                  <a:rPr lang="en-US" dirty="0">
                    <a:latin typeface="Arial" panose="020B0604020202020204" pitchFamily="34" charset="0"/>
                    <a:cs typeface="Arial" panose="020B0604020202020204" pitchFamily="34" charset="0"/>
                  </a:rPr>
                  <a:t> has three columns to form a 2-D subspace (one of the columns</a:t>
                </a:r>
              </a:p>
              <a:p>
                <a:pPr marL="457200" lvl="1" indent="0">
                  <a:lnSpc>
                    <a:spcPct val="120000"/>
                  </a:lnSpc>
                  <a:spcBef>
                    <a:spcPts val="0"/>
                  </a:spcBef>
                  <a:buNone/>
                </a:pPr>
                <a:r>
                  <a:rPr lang="en-US" dirty="0">
                    <a:latin typeface="Arial" panose="020B0604020202020204" pitchFamily="34" charset="0"/>
                    <a:cs typeface="Arial" panose="020B0604020202020204" pitchFamily="34" charset="0"/>
                  </a:rPr>
                  <a:t>is a linear combination of the other two).</a:t>
                </a:r>
              </a:p>
              <a:p>
                <a:pPr lvl="1">
                  <a:lnSpc>
                    <a:spcPct val="120000"/>
                  </a:lnSpc>
                  <a:spcBef>
                    <a:spcPts val="0"/>
                  </a:spcBef>
                  <a:buFont typeface="Courier New" panose="02070309020205020404" pitchFamily="49" charset="0"/>
                  <a:buChar char="o"/>
                </a:pPr>
                <a14:m>
                  <m:oMath xmlns:m="http://schemas.openxmlformats.org/officeDocument/2006/math">
                    <m:acc>
                      <m:accPr>
                        <m:chr m:val="̂"/>
                        <m:ctrlPr>
                          <a:rPr lang="en-US" sz="2400" b="1" i="1" smtClean="0">
                            <a:latin typeface="Cambria Math" panose="02040503050406030204" pitchFamily="18" charset="0"/>
                            <a:ea typeface="Cambria Math" panose="02040503050406030204" pitchFamily="18" charset="0"/>
                          </a:rPr>
                        </m:ctrlPr>
                      </m:accPr>
                      <m:e>
                        <m:r>
                          <a:rPr lang="en-US" sz="2400" b="1" i="1" smtClean="0">
                            <a:latin typeface="Cambria Math" panose="02040503050406030204" pitchFamily="18" charset="0"/>
                            <a:ea typeface="Cambria Math" panose="02040503050406030204" pitchFamily="18" charset="0"/>
                          </a:rPr>
                          <m:t>𝒃</m:t>
                        </m:r>
                      </m:e>
                    </m:acc>
                  </m:oMath>
                </a14:m>
                <a:r>
                  <a:rPr lang="en-US" dirty="0">
                    <a:latin typeface="Arial" panose="020B0604020202020204" pitchFamily="34" charset="0"/>
                    <a:cs typeface="Arial" panose="020B0604020202020204" pitchFamily="34" charset="0"/>
                  </a:rPr>
                  <a:t> can be a linear combination of any two or three vectors.</a:t>
                </a:r>
              </a:p>
              <a:p>
                <a:pPr lvl="1">
                  <a:lnSpc>
                    <a:spcPct val="120000"/>
                  </a:lnSpc>
                  <a:spcBef>
                    <a:spcPts val="0"/>
                  </a:spcBef>
                  <a:buFont typeface="Courier New" panose="02070309020205020404" pitchFamily="49" charset="0"/>
                  <a:buChar char="o"/>
                </a:pPr>
                <a:endParaRPr lang="en-US" dirty="0">
                  <a:latin typeface="Arial" panose="020B0604020202020204" pitchFamily="34" charset="0"/>
                  <a:cs typeface="Arial" panose="020B0604020202020204" pitchFamily="34" charset="0"/>
                </a:endParaRPr>
              </a:p>
              <a:p>
                <a:pPr marL="457200" lvl="1" indent="0">
                  <a:lnSpc>
                    <a:spcPct val="120000"/>
                  </a:lnSpc>
                  <a:spcBef>
                    <a:spcPts val="0"/>
                  </a:spcBef>
                  <a:buNone/>
                </a:pPr>
                <a:endParaRPr lang="en-US" dirty="0">
                  <a:latin typeface="Arial" panose="020B0604020202020204" pitchFamily="34" charset="0"/>
                  <a:cs typeface="Arial" panose="020B0604020202020204" pitchFamily="34" charset="0"/>
                </a:endParaRPr>
              </a:p>
              <a:p>
                <a:pPr marL="457200" lvl="1" indent="0">
                  <a:lnSpc>
                    <a:spcPct val="120000"/>
                  </a:lnSpc>
                  <a:spcBef>
                    <a:spcPts val="0"/>
                  </a:spcBef>
                  <a:buNone/>
                </a:pPr>
                <a:endParaRPr lang="en-US"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837DC1C4-3D65-3726-7C2F-F648867ED2EA}"/>
                  </a:ext>
                </a:extLst>
              </p:cNvPr>
              <p:cNvSpPr>
                <a:spLocks noGrp="1" noRot="1" noChangeAspect="1" noMove="1" noResize="1" noEditPoints="1" noAdjustHandles="1" noChangeArrowheads="1" noChangeShapeType="1" noTextEdit="1"/>
              </p:cNvSpPr>
              <p:nvPr>
                <p:ph idx="1"/>
              </p:nvPr>
            </p:nvSpPr>
            <p:spPr>
              <a:xfrm>
                <a:off x="838200" y="1459523"/>
                <a:ext cx="10515600" cy="5077802"/>
              </a:xfrm>
              <a:blipFill>
                <a:blip r:embed="rId3"/>
                <a:stretch>
                  <a:fillRect l="-483" t="-24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350D061-2023-47E1-7A57-56EE24A84858}"/>
              </a:ext>
            </a:extLst>
          </p:cNvPr>
          <p:cNvSpPr>
            <a:spLocks noGrp="1"/>
          </p:cNvSpPr>
          <p:nvPr>
            <p:ph type="sldNum" sz="quarter" idx="12"/>
          </p:nvPr>
        </p:nvSpPr>
        <p:spPr/>
        <p:txBody>
          <a:bodyPr/>
          <a:lstStyle/>
          <a:p>
            <a:fld id="{753F1077-7B91-4D11-8473-7F9D495CD0E2}" type="slidenum">
              <a:rPr lang="en-SG" smtClean="0"/>
              <a:t>16</a:t>
            </a:fld>
            <a:endParaRPr lang="en-SG"/>
          </a:p>
        </p:txBody>
      </p:sp>
      <p:sp>
        <p:nvSpPr>
          <p:cNvPr id="5" name="Title 1">
            <a:extLst>
              <a:ext uri="{FF2B5EF4-FFF2-40B4-BE49-F238E27FC236}">
                <a16:creationId xmlns:a16="http://schemas.microsoft.com/office/drawing/2014/main" id="{0B9BF283-0B35-602D-A3BC-A21A41B34413}"/>
              </a:ext>
            </a:extLst>
          </p:cNvPr>
          <p:cNvSpPr txBox="1">
            <a:spLocks/>
          </p:cNvSpPr>
          <p:nvPr/>
        </p:nvSpPr>
        <p:spPr>
          <a:xfrm>
            <a:off x="668357" y="320675"/>
            <a:ext cx="1068544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u="sng" dirty="0">
                <a:solidFill>
                  <a:srgbClr val="FF0000"/>
                </a:solidFill>
              </a:rPr>
              <a:t>Comments on Least Square Solutions (so far)</a:t>
            </a:r>
            <a:endParaRPr lang="en-US" dirty="0"/>
          </a:p>
        </p:txBody>
      </p:sp>
      <p:grpSp>
        <p:nvGrpSpPr>
          <p:cNvPr id="8" name="Group 7">
            <a:extLst>
              <a:ext uri="{FF2B5EF4-FFF2-40B4-BE49-F238E27FC236}">
                <a16:creationId xmlns:a16="http://schemas.microsoft.com/office/drawing/2014/main" id="{F85E8A36-4948-DCD5-CDFF-174DF70C42B5}"/>
              </a:ext>
            </a:extLst>
          </p:cNvPr>
          <p:cNvGrpSpPr/>
          <p:nvPr/>
        </p:nvGrpSpPr>
        <p:grpSpPr>
          <a:xfrm>
            <a:off x="7601806" y="3989820"/>
            <a:ext cx="4426070" cy="2817313"/>
            <a:chOff x="7601806" y="3989820"/>
            <a:chExt cx="4426070" cy="2817313"/>
          </a:xfrm>
        </p:grpSpPr>
        <p:grpSp>
          <p:nvGrpSpPr>
            <p:cNvPr id="15" name="Group 14">
              <a:extLst>
                <a:ext uri="{FF2B5EF4-FFF2-40B4-BE49-F238E27FC236}">
                  <a16:creationId xmlns:a16="http://schemas.microsoft.com/office/drawing/2014/main" id="{DDB4ABD3-CB55-67A2-1C20-AB8493309797}"/>
                </a:ext>
              </a:extLst>
            </p:cNvPr>
            <p:cNvGrpSpPr/>
            <p:nvPr/>
          </p:nvGrpSpPr>
          <p:grpSpPr>
            <a:xfrm>
              <a:off x="7601806" y="3989820"/>
              <a:ext cx="4426070" cy="2817313"/>
              <a:chOff x="5307980" y="2691610"/>
              <a:chExt cx="5632295" cy="3079919"/>
            </a:xfrm>
          </p:grpSpPr>
          <p:pic>
            <p:nvPicPr>
              <p:cNvPr id="1026" name="Picture 2">
                <a:extLst>
                  <a:ext uri="{FF2B5EF4-FFF2-40B4-BE49-F238E27FC236}">
                    <a16:creationId xmlns:a16="http://schemas.microsoft.com/office/drawing/2014/main" id="{F3E44198-C868-DC03-2ACE-2AB65D805C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7980" y="2691610"/>
                <a:ext cx="5632295" cy="307991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0C29A6CA-E2E5-005C-90C2-300C744E3D24}"/>
                  </a:ext>
                </a:extLst>
              </p:cNvPr>
              <p:cNvCxnSpPr>
                <a:cxnSpLocks/>
              </p:cNvCxnSpPr>
              <p:nvPr/>
            </p:nvCxnSpPr>
            <p:spPr>
              <a:xfrm flipV="1">
                <a:off x="6947210" y="3691054"/>
                <a:ext cx="1852960" cy="624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B4E17B2-D942-70F9-A920-DEA4FB9DBEB7}"/>
                  </a:ext>
                </a:extLst>
              </p:cNvPr>
              <p:cNvCxnSpPr/>
              <p:nvPr/>
            </p:nvCxnSpPr>
            <p:spPr>
              <a:xfrm>
                <a:off x="6947210" y="4315522"/>
                <a:ext cx="2096429" cy="156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019E9FA-0022-C783-9563-05CE5E709AB1}"/>
                    </a:ext>
                  </a:extLst>
                </p:cNvPr>
                <p:cNvSpPr txBox="1"/>
                <p:nvPr/>
              </p:nvSpPr>
              <p:spPr>
                <a:xfrm>
                  <a:off x="9942654" y="5616002"/>
                  <a:ext cx="895814" cy="3195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400" b="1" i="1" smtClean="0">
                                <a:latin typeface="Cambria Math" panose="02040503050406030204" pitchFamily="18" charset="0"/>
                                <a:ea typeface="Cambria Math" panose="02040503050406030204" pitchFamily="18" charset="0"/>
                              </a:rPr>
                            </m:ctrlPr>
                          </m:accPr>
                          <m:e>
                            <m:r>
                              <a:rPr lang="en-US" sz="1400" b="1" i="1" smtClean="0">
                                <a:latin typeface="Cambria Math" panose="02040503050406030204" pitchFamily="18" charset="0"/>
                                <a:ea typeface="Cambria Math" panose="02040503050406030204" pitchFamily="18" charset="0"/>
                              </a:rPr>
                              <m:t>𝒃</m:t>
                            </m:r>
                          </m:e>
                        </m:acc>
                      </m:oMath>
                    </m:oMathPara>
                  </a14:m>
                  <a:endParaRPr lang="en-US" sz="1400" dirty="0"/>
                </a:p>
              </p:txBody>
            </p:sp>
          </mc:Choice>
          <mc:Fallback xmlns="">
            <p:sp>
              <p:nvSpPr>
                <p:cNvPr id="9" name="TextBox 8">
                  <a:extLst>
                    <a:ext uri="{FF2B5EF4-FFF2-40B4-BE49-F238E27FC236}">
                      <a16:creationId xmlns:a16="http://schemas.microsoft.com/office/drawing/2014/main" id="{9019E9FA-0022-C783-9563-05CE5E709AB1}"/>
                    </a:ext>
                  </a:extLst>
                </p:cNvPr>
                <p:cNvSpPr txBox="1">
                  <a:spLocks noRot="1" noChangeAspect="1" noMove="1" noResize="1" noEditPoints="1" noAdjustHandles="1" noChangeArrowheads="1" noChangeShapeType="1" noTextEdit="1"/>
                </p:cNvSpPr>
                <p:nvPr/>
              </p:nvSpPr>
              <p:spPr>
                <a:xfrm>
                  <a:off x="9942654" y="5616002"/>
                  <a:ext cx="895814" cy="319511"/>
                </a:xfrm>
                <a:prstGeom prst="rect">
                  <a:avLst/>
                </a:prstGeom>
                <a:blipFill>
                  <a:blip r:embed="rId5"/>
                  <a:stretch>
                    <a:fillRect/>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64F2A6C4-CF8A-8DE5-3D8B-9B511846ADD9}"/>
              </a:ext>
            </a:extLst>
          </p:cNvPr>
          <p:cNvGrpSpPr/>
          <p:nvPr/>
        </p:nvGrpSpPr>
        <p:grpSpPr>
          <a:xfrm>
            <a:off x="9297686" y="2287794"/>
            <a:ext cx="2743200" cy="1555669"/>
            <a:chOff x="8821614" y="4296790"/>
            <a:chExt cx="3204485" cy="1993630"/>
          </a:xfrm>
        </p:grpSpPr>
        <p:pic>
          <p:nvPicPr>
            <p:cNvPr id="6" name="Picture 5">
              <a:extLst>
                <a:ext uri="{FF2B5EF4-FFF2-40B4-BE49-F238E27FC236}">
                  <a16:creationId xmlns:a16="http://schemas.microsoft.com/office/drawing/2014/main" id="{B1300F91-5467-6067-E5DE-C2E0011B2E4B}"/>
                </a:ext>
              </a:extLst>
            </p:cNvPr>
            <p:cNvPicPr>
              <a:picLocks noChangeAspect="1"/>
            </p:cNvPicPr>
            <p:nvPr/>
          </p:nvPicPr>
          <p:blipFill>
            <a:blip r:embed="rId6"/>
            <a:stretch>
              <a:fillRect/>
            </a:stretch>
          </p:blipFill>
          <p:spPr>
            <a:xfrm>
              <a:off x="8821614" y="4296790"/>
              <a:ext cx="3204485" cy="199363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34AF60B-E234-93C7-A3A6-601C3B78AB58}"/>
                    </a:ext>
                  </a:extLst>
                </p:cNvPr>
                <p:cNvSpPr txBox="1"/>
                <p:nvPr/>
              </p:nvSpPr>
              <p:spPr>
                <a:xfrm>
                  <a:off x="10621487" y="5058005"/>
                  <a:ext cx="434861" cy="4712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𝒛</m:t>
                        </m:r>
                      </m:oMath>
                    </m:oMathPara>
                  </a14:m>
                  <a:endParaRPr lang="en-SG" sz="1200" b="1" dirty="0">
                    <a:effectLst/>
                    <a:latin typeface="Helvetica" pitchFamily="2" charset="0"/>
                  </a:endParaRPr>
                </a:p>
              </p:txBody>
            </p:sp>
          </mc:Choice>
          <mc:Fallback xmlns="">
            <p:sp>
              <p:nvSpPr>
                <p:cNvPr id="6" name="TextBox 5">
                  <a:extLst>
                    <a:ext uri="{FF2B5EF4-FFF2-40B4-BE49-F238E27FC236}">
                      <a16:creationId xmlns:a16="http://schemas.microsoft.com/office/drawing/2014/main" id="{A5D4342E-18E0-B561-54B8-F87AA6A128E5}"/>
                    </a:ext>
                  </a:extLst>
                </p:cNvPr>
                <p:cNvSpPr txBox="1">
                  <a:spLocks noRot="1" noChangeAspect="1" noMove="1" noResize="1" noEditPoints="1" noAdjustHandles="1" noChangeArrowheads="1" noChangeShapeType="1" noTextEdit="1"/>
                </p:cNvSpPr>
                <p:nvPr/>
              </p:nvSpPr>
              <p:spPr>
                <a:xfrm>
                  <a:off x="10621487" y="5058005"/>
                  <a:ext cx="434861" cy="471200"/>
                </a:xfrm>
                <a:prstGeom prst="rect">
                  <a:avLst/>
                </a:prstGeom>
                <a:blipFill>
                  <a:blip r:embed="rId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533439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7DC1C4-3D65-3726-7C2F-F648867ED2EA}"/>
                  </a:ext>
                </a:extLst>
              </p:cNvPr>
              <p:cNvSpPr>
                <a:spLocks noGrp="1"/>
              </p:cNvSpPr>
              <p:nvPr>
                <p:ph idx="1"/>
              </p:nvPr>
            </p:nvSpPr>
            <p:spPr>
              <a:xfrm>
                <a:off x="838200" y="1459523"/>
                <a:ext cx="5257800" cy="4717440"/>
              </a:xfrm>
            </p:spPr>
            <p:txBody>
              <a:bodyPr>
                <a:normAutofit/>
              </a:bodyPr>
              <a:lstStyle/>
              <a:p>
                <a:pPr>
                  <a:lnSpc>
                    <a:spcPct val="110000"/>
                  </a:lnSpc>
                  <a:spcBef>
                    <a:spcPts val="0"/>
                  </a:spcBef>
                </a:pPr>
                <a:r>
                  <a:rPr lang="en-US" sz="2400" dirty="0">
                    <a:latin typeface="Arial" panose="020B0604020202020204" pitchFamily="34" charset="0"/>
                    <a:cs typeface="Arial" panose="020B0604020202020204" pitchFamily="34" charset="0"/>
                  </a:rPr>
                  <a:t>When we have orthogonal columns in </a:t>
                </a:r>
                <a14:m>
                  <m:oMath xmlns:m="http://schemas.openxmlformats.org/officeDocument/2006/math">
                    <m:r>
                      <a:rPr lang="en-US" sz="2400" i="1">
                        <a:latin typeface="Cambria Math" panose="02040503050406030204" pitchFamily="18" charset="0"/>
                      </a:rPr>
                      <m:t>𝐴</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𝒂</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𝒂</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𝒂</m:t>
                        </m:r>
                      </m:e>
                      <m:sub>
                        <m:r>
                          <a:rPr lang="en-US" sz="2400" i="1">
                            <a:latin typeface="Cambria Math" panose="02040503050406030204" pitchFamily="18" charset="0"/>
                          </a:rPr>
                          <m:t>𝑛</m:t>
                        </m:r>
                      </m:sub>
                    </m:sSub>
                    <m:r>
                      <a:rPr lang="en-US" sz="2400" i="1">
                        <a:latin typeface="Cambria Math" panose="02040503050406030204" pitchFamily="18" charset="0"/>
                      </a:rPr>
                      <m:t>]</m:t>
                    </m:r>
                  </m:oMath>
                </a14:m>
                <a:endParaRPr lang="en-US" sz="2400" dirty="0">
                  <a:latin typeface="Arial" panose="020B0604020202020204" pitchFamily="34" charset="0"/>
                  <a:cs typeface="Arial" panose="020B0604020202020204" pitchFamily="34" charset="0"/>
                </a:endParaRPr>
              </a:p>
              <a:p>
                <a:pPr lvl="1">
                  <a:lnSpc>
                    <a:spcPct val="110000"/>
                  </a:lnSpc>
                  <a:spcBef>
                    <a:spcPts val="0"/>
                  </a:spcBef>
                </a:pPr>
                <a14:m>
                  <m:oMath xmlns:m="http://schemas.openxmlformats.org/officeDocument/2006/math">
                    <m:sSub>
                      <m:sSubPr>
                        <m:ctrlPr>
                          <a:rPr lang="en-US" sz="2000" i="1">
                            <a:latin typeface="Cambria Math" panose="02040503050406030204" pitchFamily="18" charset="0"/>
                          </a:rPr>
                        </m:ctrlPr>
                      </m:sSubPr>
                      <m:e>
                        <m:acc>
                          <m:accPr>
                            <m:chr m:val="̂"/>
                            <m:ctrlPr>
                              <a:rPr lang="en-US" sz="2000" b="1" i="1">
                                <a:latin typeface="Cambria Math" panose="02040503050406030204" pitchFamily="18" charset="0"/>
                              </a:rPr>
                            </m:ctrlPr>
                          </m:accPr>
                          <m:e>
                            <m:r>
                              <a:rPr lang="en-US" sz="2000" b="1" i="1">
                                <a:latin typeface="Cambria Math" panose="02040503050406030204" pitchFamily="18" charset="0"/>
                              </a:rPr>
                              <m:t>𝒃</m:t>
                            </m:r>
                          </m:e>
                        </m:acc>
                        <m:r>
                          <a:rPr lang="en-US" sz="2000" i="1">
                            <a:latin typeface="Cambria Math" panose="02040503050406030204" pitchFamily="18" charset="0"/>
                          </a:rPr>
                          <m:t>=</m:t>
                        </m:r>
                        <m:r>
                          <a:rPr lang="en-US" sz="2000" i="1">
                            <a:latin typeface="Cambria Math" panose="02040503050406030204" pitchFamily="18" charset="0"/>
                          </a:rPr>
                          <m:t>𝑃𝑟𝑜𝑗</m:t>
                        </m:r>
                      </m:e>
                      <m:sub>
                        <m:r>
                          <a:rPr lang="en-US" sz="2000" i="1">
                            <a:latin typeface="Cambria Math" panose="02040503050406030204" pitchFamily="18" charset="0"/>
                          </a:rPr>
                          <m:t>𝑤</m:t>
                        </m:r>
                      </m:sub>
                    </m:sSub>
                    <m:r>
                      <a:rPr lang="en-US" sz="2000" b="1" i="1">
                        <a:latin typeface="Cambria Math" panose="02040503050406030204" pitchFamily="18" charset="0"/>
                      </a:rPr>
                      <m:t>𝒃</m:t>
                    </m:r>
                    <m:r>
                      <a:rPr lang="en-US" sz="2000" b="1" i="1">
                        <a:latin typeface="Cambria Math" panose="02040503050406030204" pitchFamily="18" charset="0"/>
                      </a:rPr>
                      <m:t>= </m:t>
                    </m:r>
                    <m:f>
                      <m:fPr>
                        <m:ctrlPr>
                          <a:rPr lang="en-US" sz="2000" b="1" i="1">
                            <a:latin typeface="Cambria Math" panose="02040503050406030204" pitchFamily="18" charset="0"/>
                          </a:rPr>
                        </m:ctrlPr>
                      </m:fPr>
                      <m:num>
                        <m:r>
                          <a:rPr lang="en-US" sz="2000" b="1" i="1">
                            <a:latin typeface="Cambria Math" panose="02040503050406030204" pitchFamily="18" charset="0"/>
                          </a:rPr>
                          <m:t>𝒃</m:t>
                        </m:r>
                        <m:r>
                          <a:rPr lang="en-US" sz="2000" b="1"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𝒂</m:t>
                            </m:r>
                          </m:e>
                          <m:sub>
                            <m:r>
                              <a:rPr lang="en-US" sz="2000" i="1">
                                <a:latin typeface="Cambria Math" panose="02040503050406030204" pitchFamily="18" charset="0"/>
                              </a:rPr>
                              <m:t>1</m:t>
                            </m:r>
                          </m:sub>
                        </m:sSub>
                      </m:num>
                      <m:den>
                        <m:sSub>
                          <m:sSubPr>
                            <m:ctrlPr>
                              <a:rPr lang="en-US" sz="2000" i="1">
                                <a:latin typeface="Cambria Math" panose="02040503050406030204" pitchFamily="18" charset="0"/>
                              </a:rPr>
                            </m:ctrlPr>
                          </m:sSubPr>
                          <m:e>
                            <m:r>
                              <a:rPr lang="en-US" sz="2000" b="1" i="1">
                                <a:latin typeface="Cambria Math" panose="02040503050406030204" pitchFamily="18" charset="0"/>
                              </a:rPr>
                              <m:t>𝒂</m:t>
                            </m:r>
                          </m:e>
                          <m:sub>
                            <m:r>
                              <a:rPr lang="en-US" sz="2000" i="1">
                                <a:latin typeface="Cambria Math" panose="02040503050406030204" pitchFamily="18" charset="0"/>
                              </a:rPr>
                              <m:t>1</m:t>
                            </m:r>
                          </m:sub>
                        </m:sSub>
                        <m:r>
                          <a:rPr lang="en-US" sz="2000" b="1"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𝒂</m:t>
                            </m:r>
                          </m:e>
                          <m:sub>
                            <m:r>
                              <a:rPr lang="en-US" sz="2000" i="1">
                                <a:latin typeface="Cambria Math" panose="02040503050406030204" pitchFamily="18" charset="0"/>
                              </a:rPr>
                              <m:t>1</m:t>
                            </m:r>
                          </m:sub>
                        </m:sSub>
                      </m:den>
                    </m:f>
                    <m:sSub>
                      <m:sSubPr>
                        <m:ctrlPr>
                          <a:rPr lang="en-US" sz="2000" i="1">
                            <a:latin typeface="Cambria Math" panose="02040503050406030204" pitchFamily="18" charset="0"/>
                          </a:rPr>
                        </m:ctrlPr>
                      </m:sSubPr>
                      <m:e>
                        <m:r>
                          <a:rPr lang="en-US" sz="2000" b="1" i="1">
                            <a:latin typeface="Cambria Math" panose="02040503050406030204" pitchFamily="18" charset="0"/>
                          </a:rPr>
                          <m:t>𝒂</m:t>
                        </m:r>
                      </m:e>
                      <m:sub>
                        <m:r>
                          <a:rPr lang="en-US" sz="2000" i="1">
                            <a:latin typeface="Cambria Math" panose="02040503050406030204" pitchFamily="18" charset="0"/>
                          </a:rPr>
                          <m:t>1</m:t>
                        </m:r>
                      </m:sub>
                    </m:sSub>
                    <m:r>
                      <a:rPr lang="en-US" sz="2000" i="1">
                        <a:latin typeface="Cambria Math" panose="02040503050406030204" pitchFamily="18" charset="0"/>
                      </a:rPr>
                      <m:t>+</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i="1">
                        <a:latin typeface="Cambria Math" panose="02040503050406030204" pitchFamily="18" charset="0"/>
                      </a:rPr>
                      <m:t>⋯</m:t>
                    </m:r>
                  </m:oMath>
                </a14:m>
                <a:r>
                  <a:rPr lang="en-SG" sz="2000"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t>
                </a:r>
                <a14:m>
                  <m:oMath xmlns:m="http://schemas.openxmlformats.org/officeDocument/2006/math">
                    <m:f>
                      <m:fPr>
                        <m:ctrlPr>
                          <a:rPr lang="en-US" sz="2000" b="1" i="1">
                            <a:latin typeface="Cambria Math" panose="02040503050406030204" pitchFamily="18" charset="0"/>
                          </a:rPr>
                        </m:ctrlPr>
                      </m:fPr>
                      <m:num>
                        <m:r>
                          <a:rPr lang="en-US" sz="2000" b="1" i="1">
                            <a:latin typeface="Cambria Math" panose="02040503050406030204" pitchFamily="18" charset="0"/>
                          </a:rPr>
                          <m:t>𝒚</m:t>
                        </m:r>
                        <m:r>
                          <a:rPr lang="en-US" sz="2000" b="1"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𝒂</m:t>
                            </m:r>
                          </m:e>
                          <m:sub>
                            <m:r>
                              <a:rPr lang="en-US" sz="2000" i="1">
                                <a:latin typeface="Cambria Math" panose="02040503050406030204" pitchFamily="18" charset="0"/>
                              </a:rPr>
                              <m:t>𝑛</m:t>
                            </m:r>
                          </m:sub>
                        </m:sSub>
                      </m:num>
                      <m:den>
                        <m:sSub>
                          <m:sSubPr>
                            <m:ctrlPr>
                              <a:rPr lang="en-US" sz="2000" i="1">
                                <a:latin typeface="Cambria Math" panose="02040503050406030204" pitchFamily="18" charset="0"/>
                              </a:rPr>
                            </m:ctrlPr>
                          </m:sSubPr>
                          <m:e>
                            <m:r>
                              <a:rPr lang="en-US" sz="2000" b="1" i="1">
                                <a:latin typeface="Cambria Math" panose="02040503050406030204" pitchFamily="18" charset="0"/>
                              </a:rPr>
                              <m:t>𝒂</m:t>
                            </m:r>
                          </m:e>
                          <m:sub>
                            <m:r>
                              <a:rPr lang="en-US" sz="2000" i="1">
                                <a:latin typeface="Cambria Math" panose="02040503050406030204" pitchFamily="18" charset="0"/>
                              </a:rPr>
                              <m:t>𝑛</m:t>
                            </m:r>
                          </m:sub>
                        </m:sSub>
                        <m:r>
                          <a:rPr lang="en-US" sz="2000" b="1"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𝒂</m:t>
                            </m:r>
                          </m:e>
                          <m:sub>
                            <m:r>
                              <a:rPr lang="en-US" sz="2000" i="1">
                                <a:latin typeface="Cambria Math" panose="02040503050406030204" pitchFamily="18" charset="0"/>
                              </a:rPr>
                              <m:t>𝑛</m:t>
                            </m:r>
                          </m:sub>
                        </m:sSub>
                      </m:den>
                    </m:f>
                    <m:sSub>
                      <m:sSubPr>
                        <m:ctrlPr>
                          <a:rPr lang="en-US" sz="2000" i="1">
                            <a:latin typeface="Cambria Math" panose="02040503050406030204" pitchFamily="18" charset="0"/>
                          </a:rPr>
                        </m:ctrlPr>
                      </m:sSubPr>
                      <m:e>
                        <m:r>
                          <a:rPr lang="en-US" sz="2000" b="1" i="1">
                            <a:latin typeface="Cambria Math" panose="02040503050406030204" pitchFamily="18" charset="0"/>
                          </a:rPr>
                          <m:t>𝒂</m:t>
                        </m:r>
                      </m:e>
                      <m:sub>
                        <m:r>
                          <a:rPr lang="en-US" sz="2000" i="1">
                            <a:latin typeface="Cambria Math" panose="02040503050406030204" pitchFamily="18" charset="0"/>
                          </a:rPr>
                          <m:t>𝑛</m:t>
                        </m:r>
                      </m:sub>
                    </m:sSub>
                  </m:oMath>
                </a14:m>
                <a:endParaRPr lang="en-US" sz="2000" dirty="0">
                  <a:latin typeface="Arial" panose="020B0604020202020204" pitchFamily="34" charset="0"/>
                  <a:cs typeface="Arial" panose="020B0604020202020204" pitchFamily="34" charset="0"/>
                </a:endParaRPr>
              </a:p>
              <a:p>
                <a:pPr>
                  <a:lnSpc>
                    <a:spcPct val="110000"/>
                  </a:lnSpc>
                  <a:spcBef>
                    <a:spcPts val="0"/>
                  </a:spcBef>
                </a:pPr>
                <a:endParaRPr lang="en-US" sz="2400" dirty="0">
                  <a:latin typeface="Arial" panose="020B0604020202020204" pitchFamily="34" charset="0"/>
                  <a:cs typeface="Arial" panose="020B0604020202020204" pitchFamily="34" charset="0"/>
                </a:endParaRPr>
              </a:p>
              <a:p>
                <a:pPr>
                  <a:lnSpc>
                    <a:spcPct val="110000"/>
                  </a:lnSpc>
                  <a:spcBef>
                    <a:spcPts val="0"/>
                  </a:spcBef>
                </a:pPr>
                <a:endParaRPr lang="en-US" sz="2400" dirty="0">
                  <a:latin typeface="Arial" panose="020B0604020202020204" pitchFamily="34" charset="0"/>
                  <a:cs typeface="Arial" panose="020B0604020202020204" pitchFamily="34" charset="0"/>
                </a:endParaRPr>
              </a:p>
              <a:p>
                <a:pPr>
                  <a:lnSpc>
                    <a:spcPct val="110000"/>
                  </a:lnSpc>
                  <a:spcBef>
                    <a:spcPts val="0"/>
                  </a:spcBef>
                </a:pPr>
                <a:r>
                  <a:rPr lang="en-US" sz="2400" dirty="0">
                    <a:latin typeface="Arial" panose="020B0604020202020204" pitchFamily="34" charset="0"/>
                    <a:cs typeface="Arial" panose="020B0604020202020204" pitchFamily="34" charset="0"/>
                  </a:rPr>
                  <a:t>If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𝐴</m:t>
                        </m:r>
                      </m:e>
                      <m:sup>
                        <m:r>
                          <a:rPr lang="en-US" sz="2400" i="1">
                            <a:latin typeface="Cambria Math" panose="02040503050406030204" pitchFamily="18" charset="0"/>
                          </a:rPr>
                          <m:t>𝑇</m:t>
                        </m:r>
                      </m:sup>
                    </m:sSup>
                    <m:r>
                      <a:rPr lang="en-US" sz="2400" i="1">
                        <a:latin typeface="Cambria Math" panose="02040503050406030204" pitchFamily="18" charset="0"/>
                      </a:rPr>
                      <m:t>𝐴</m:t>
                    </m:r>
                  </m:oMath>
                </a14:m>
                <a:r>
                  <a:rPr lang="en-US" sz="2400" dirty="0">
                    <a:latin typeface="Arial" panose="020B0604020202020204" pitchFamily="34" charset="0"/>
                    <a:cs typeface="Arial" panose="020B0604020202020204" pitchFamily="34" charset="0"/>
                  </a:rPr>
                  <a:t> is invertible (rank(</a:t>
                </a:r>
                <a14:m>
                  <m:oMath xmlns:m="http://schemas.openxmlformats.org/officeDocument/2006/math">
                    <m:r>
                      <a:rPr lang="en-US" sz="2400" i="1">
                        <a:latin typeface="Cambria Math" panose="02040503050406030204" pitchFamily="18" charset="0"/>
                      </a:rPr>
                      <m:t>𝐴</m:t>
                    </m:r>
                  </m:oMath>
                </a14:m>
                <a:r>
                  <a:rPr lang="en-US" sz="2400" dirty="0">
                    <a:latin typeface="Arial" panose="020B0604020202020204" pitchFamily="34" charset="0"/>
                    <a:cs typeface="Arial" panose="020B0604020202020204" pitchFamily="34" charset="0"/>
                  </a:rPr>
                  <a:t>)=n), unique solution: </a:t>
                </a:r>
                <a14:m>
                  <m:oMath xmlns:m="http://schemas.openxmlformats.org/officeDocument/2006/math">
                    <m:acc>
                      <m:accPr>
                        <m:chr m:val="̂"/>
                        <m:ctrlPr>
                          <a:rPr lang="en-US" sz="2400" b="1" i="1">
                            <a:latin typeface="Cambria Math" panose="02040503050406030204" pitchFamily="18" charset="0"/>
                          </a:rPr>
                        </m:ctrlPr>
                      </m:accPr>
                      <m:e>
                        <m:r>
                          <a:rPr lang="en-US" sz="2400" b="1" i="1">
                            <a:latin typeface="Cambria Math" panose="02040503050406030204" pitchFamily="18" charset="0"/>
                          </a:rPr>
                          <m:t>𝒙</m:t>
                        </m:r>
                      </m:e>
                    </m:acc>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𝐴</m:t>
                            </m:r>
                          </m:e>
                          <m:sup>
                            <m:r>
                              <a:rPr lang="en-US" sz="2400" i="1">
                                <a:latin typeface="Cambria Math" panose="02040503050406030204" pitchFamily="18" charset="0"/>
                              </a:rPr>
                              <m:t>𝑇</m:t>
                            </m:r>
                          </m:sup>
                        </m:sSup>
                        <m:r>
                          <a:rPr lang="en-US" sz="2400" i="1">
                            <a:latin typeface="Cambria Math" panose="02040503050406030204" pitchFamily="18" charset="0"/>
                          </a:rPr>
                          <m:t>𝐴</m:t>
                        </m:r>
                        <m:r>
                          <a:rPr lang="en-US" sz="2400" i="1">
                            <a:latin typeface="Cambria Math" panose="02040503050406030204" pitchFamily="18" charset="0"/>
                          </a:rPr>
                          <m:t>)</m:t>
                        </m:r>
                      </m:e>
                      <m:sup>
                        <m:r>
                          <a:rPr lang="en-US" sz="2400" i="1">
                            <a:latin typeface="Cambria Math" panose="02040503050406030204" pitchFamily="18" charset="0"/>
                          </a:rPr>
                          <m:t>−1</m:t>
                        </m:r>
                      </m:sup>
                    </m:sSup>
                    <m:sSup>
                      <m:sSupPr>
                        <m:ctrlPr>
                          <a:rPr lang="en-US" sz="2400" i="1">
                            <a:latin typeface="Cambria Math" panose="02040503050406030204" pitchFamily="18" charset="0"/>
                          </a:rPr>
                        </m:ctrlPr>
                      </m:sSupPr>
                      <m:e>
                        <m:r>
                          <a:rPr lang="en-US" sz="2400" i="1">
                            <a:latin typeface="Cambria Math" panose="02040503050406030204" pitchFamily="18" charset="0"/>
                          </a:rPr>
                          <m:t>𝐴</m:t>
                        </m:r>
                      </m:e>
                      <m:sup>
                        <m:r>
                          <a:rPr lang="en-US" sz="2400" i="1">
                            <a:latin typeface="Cambria Math" panose="02040503050406030204" pitchFamily="18" charset="0"/>
                          </a:rPr>
                          <m:t>𝑇</m:t>
                        </m:r>
                      </m:sup>
                    </m:sSup>
                    <m:r>
                      <a:rPr lang="en-US" sz="2400" b="1" i="1">
                        <a:latin typeface="Cambria Math" panose="02040503050406030204" pitchFamily="18" charset="0"/>
                      </a:rPr>
                      <m:t>𝒃</m:t>
                    </m:r>
                  </m:oMath>
                </a14:m>
                <a:endParaRPr lang="en-US" sz="2400" dirty="0">
                  <a:latin typeface="Arial" panose="020B0604020202020204" pitchFamily="34" charset="0"/>
                  <a:cs typeface="Arial" panose="020B0604020202020204" pitchFamily="34" charset="0"/>
                </a:endParaRPr>
              </a:p>
              <a:p>
                <a:pPr>
                  <a:lnSpc>
                    <a:spcPct val="110000"/>
                  </a:lnSpc>
                  <a:spcBef>
                    <a:spcPts val="0"/>
                  </a:spcBef>
                </a:pPr>
                <a:endParaRPr lang="en-US" sz="2400" dirty="0">
                  <a:latin typeface="Arial" panose="020B0604020202020204" pitchFamily="34" charset="0"/>
                  <a:cs typeface="Arial" panose="020B0604020202020204" pitchFamily="34" charset="0"/>
                </a:endParaRPr>
              </a:p>
              <a:p>
                <a:pPr>
                  <a:lnSpc>
                    <a:spcPct val="110000"/>
                  </a:lnSpc>
                  <a:spcBef>
                    <a:spcPts val="0"/>
                  </a:spcBef>
                </a:pPr>
                <a:r>
                  <a:rPr lang="en-US" sz="2400" dirty="0">
                    <a:latin typeface="Arial" panose="020B0604020202020204" pitchFamily="34" charset="0"/>
                    <a:cs typeface="Arial" panose="020B0604020202020204" pitchFamily="34" charset="0"/>
                  </a:rPr>
                  <a:t>I</a:t>
                </a:r>
                <a14:m>
                  <m:oMath xmlns:m="http://schemas.openxmlformats.org/officeDocument/2006/math">
                    <m:r>
                      <m:rPr>
                        <m:sty m:val="p"/>
                      </m:rPr>
                      <a:rPr lang="en-US" sz="2400">
                        <a:latin typeface="Cambria Math" panose="02040503050406030204" pitchFamily="18" charset="0"/>
                      </a:rPr>
                      <m:t>f</m:t>
                    </m:r>
                    <m:r>
                      <a:rPr lang="en-US" sz="2400">
                        <a:latin typeface="Cambria Math" panose="02040503050406030204" pitchFamily="18" charset="0"/>
                      </a:rPr>
                      <m:t> </m:t>
                    </m:r>
                    <m:sSup>
                      <m:sSupPr>
                        <m:ctrlPr>
                          <a:rPr lang="en-US" sz="2400" i="1">
                            <a:latin typeface="Cambria Math" panose="02040503050406030204" pitchFamily="18" charset="0"/>
                          </a:rPr>
                        </m:ctrlPr>
                      </m:sSupPr>
                      <m:e>
                        <m:r>
                          <a:rPr lang="en-US" sz="2400" i="1">
                            <a:latin typeface="Cambria Math" panose="02040503050406030204" pitchFamily="18" charset="0"/>
                          </a:rPr>
                          <m:t>𝐴</m:t>
                        </m:r>
                      </m:e>
                      <m:sup>
                        <m:r>
                          <a:rPr lang="en-US" sz="2400" i="1">
                            <a:latin typeface="Cambria Math" panose="02040503050406030204" pitchFamily="18" charset="0"/>
                          </a:rPr>
                          <m:t>𝑇</m:t>
                        </m:r>
                      </m:sup>
                    </m:sSup>
                    <m:r>
                      <a:rPr lang="en-US" sz="2400" i="1">
                        <a:latin typeface="Cambria Math" panose="02040503050406030204" pitchFamily="18" charset="0"/>
                      </a:rPr>
                      <m:t>𝐴</m:t>
                    </m:r>
                  </m:oMath>
                </a14:m>
                <a:r>
                  <a:rPr lang="en-US" sz="2400" dirty="0">
                    <a:latin typeface="Arial" panose="020B0604020202020204" pitchFamily="34" charset="0"/>
                    <a:cs typeface="Arial" panose="020B0604020202020204" pitchFamily="34" charset="0"/>
                  </a:rPr>
                  <a:t> is not invertible (rank(</a:t>
                </a:r>
                <a14:m>
                  <m:oMath xmlns:m="http://schemas.openxmlformats.org/officeDocument/2006/math">
                    <m:r>
                      <a:rPr lang="en-US" sz="2400" i="1">
                        <a:latin typeface="Cambria Math" panose="02040503050406030204" pitchFamily="18" charset="0"/>
                      </a:rPr>
                      <m:t>𝐴</m:t>
                    </m:r>
                  </m:oMath>
                </a14:m>
                <a:r>
                  <a:rPr lang="en-US" sz="2400" dirty="0">
                    <a:latin typeface="Arial" panose="020B0604020202020204" pitchFamily="34" charset="0"/>
                    <a:cs typeface="Arial" panose="020B0604020202020204" pitchFamily="34" charset="0"/>
                  </a:rPr>
                  <a:t>)&lt;n), there are infinite solutions</a:t>
                </a:r>
              </a:p>
              <a:p>
                <a:pPr>
                  <a:lnSpc>
                    <a:spcPct val="110000"/>
                  </a:lnSpc>
                  <a:spcBef>
                    <a:spcPts val="0"/>
                  </a:spcBef>
                </a:pPr>
                <a:endParaRPr lang="en-US" sz="2400" dirty="0">
                  <a:latin typeface="Arial" panose="020B0604020202020204" pitchFamily="34" charset="0"/>
                  <a:cs typeface="Arial" panose="020B0604020202020204" pitchFamily="34" charset="0"/>
                </a:endParaRPr>
              </a:p>
              <a:p>
                <a:pPr lvl="1">
                  <a:lnSpc>
                    <a:spcPct val="110000"/>
                  </a:lnSpc>
                  <a:spcBef>
                    <a:spcPts val="0"/>
                  </a:spcBef>
                  <a:buFont typeface="Courier New" panose="02070309020205020404" pitchFamily="49" charset="0"/>
                  <a:buChar char="o"/>
                </a:pPr>
                <a:endParaRPr lang="en-US" sz="2000" dirty="0">
                  <a:latin typeface="Arial" panose="020B0604020202020204" pitchFamily="34" charset="0"/>
                  <a:cs typeface="Arial" panose="020B0604020202020204" pitchFamily="34" charset="0"/>
                </a:endParaRPr>
              </a:p>
              <a:p>
                <a:pPr marL="457200" lvl="1" indent="0">
                  <a:lnSpc>
                    <a:spcPct val="110000"/>
                  </a:lnSpc>
                  <a:spcBef>
                    <a:spcPts val="0"/>
                  </a:spcBef>
                  <a:buNone/>
                </a:pPr>
                <a:endParaRPr lang="en-US" sz="2000" dirty="0">
                  <a:latin typeface="Arial" panose="020B0604020202020204" pitchFamily="34" charset="0"/>
                  <a:cs typeface="Arial" panose="020B0604020202020204" pitchFamily="34" charset="0"/>
                </a:endParaRPr>
              </a:p>
              <a:p>
                <a:pPr marL="457200" lvl="1" indent="0">
                  <a:lnSpc>
                    <a:spcPct val="110000"/>
                  </a:lnSpc>
                  <a:spcBef>
                    <a:spcPts val="0"/>
                  </a:spcBef>
                  <a:buNone/>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837DC1C4-3D65-3726-7C2F-F648867ED2EA}"/>
                  </a:ext>
                </a:extLst>
              </p:cNvPr>
              <p:cNvSpPr>
                <a:spLocks noGrp="1" noRot="1" noChangeAspect="1" noMove="1" noResize="1" noEditPoints="1" noAdjustHandles="1" noChangeArrowheads="1" noChangeShapeType="1" noTextEdit="1"/>
              </p:cNvSpPr>
              <p:nvPr>
                <p:ph idx="1"/>
              </p:nvPr>
            </p:nvSpPr>
            <p:spPr>
              <a:xfrm>
                <a:off x="838200" y="1459523"/>
                <a:ext cx="5257800" cy="4717440"/>
              </a:xfrm>
              <a:blipFill>
                <a:blip r:embed="rId2"/>
                <a:stretch>
                  <a:fillRect l="-1687" t="-804" r="-168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350D061-2023-47E1-7A57-56EE24A84858}"/>
              </a:ext>
            </a:extLst>
          </p:cNvPr>
          <p:cNvSpPr>
            <a:spLocks noGrp="1"/>
          </p:cNvSpPr>
          <p:nvPr>
            <p:ph type="sldNum" sz="quarter" idx="12"/>
          </p:nvPr>
        </p:nvSpPr>
        <p:spPr/>
        <p:txBody>
          <a:bodyPr/>
          <a:lstStyle/>
          <a:p>
            <a:fld id="{753F1077-7B91-4D11-8473-7F9D495CD0E2}" type="slidenum">
              <a:rPr lang="en-SG" smtClean="0"/>
              <a:t>17</a:t>
            </a:fld>
            <a:endParaRPr lang="en-SG"/>
          </a:p>
        </p:txBody>
      </p:sp>
      <p:sp>
        <p:nvSpPr>
          <p:cNvPr id="5" name="Title 1">
            <a:extLst>
              <a:ext uri="{FF2B5EF4-FFF2-40B4-BE49-F238E27FC236}">
                <a16:creationId xmlns:a16="http://schemas.microsoft.com/office/drawing/2014/main" id="{0B9BF283-0B35-602D-A3BC-A21A41B34413}"/>
              </a:ext>
            </a:extLst>
          </p:cNvPr>
          <p:cNvSpPr txBox="1">
            <a:spLocks/>
          </p:cNvSpPr>
          <p:nvPr/>
        </p:nvSpPr>
        <p:spPr>
          <a:xfrm>
            <a:off x="668357" y="320675"/>
            <a:ext cx="1068544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u="sng" dirty="0">
                <a:solidFill>
                  <a:srgbClr val="FF0000"/>
                </a:solidFill>
              </a:rPr>
              <a:t>Visualize Least Square Solutions</a:t>
            </a:r>
            <a:endParaRPr lang="en-US" dirty="0"/>
          </a:p>
        </p:txBody>
      </p:sp>
    </p:spTree>
    <p:extLst>
      <p:ext uri="{BB962C8B-B14F-4D97-AF65-F5344CB8AC3E}">
        <p14:creationId xmlns:p14="http://schemas.microsoft.com/office/powerpoint/2010/main" val="31766773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49D11-8EB0-8D26-C66D-63B30E7DC81C}"/>
              </a:ext>
            </a:extLst>
          </p:cNvPr>
          <p:cNvSpPr>
            <a:spLocks noGrp="1"/>
          </p:cNvSpPr>
          <p:nvPr>
            <p:ph type="title"/>
          </p:nvPr>
        </p:nvSpPr>
        <p:spPr>
          <a:xfrm>
            <a:off x="838200" y="365126"/>
            <a:ext cx="10515600" cy="676772"/>
          </a:xfrm>
        </p:spPr>
        <p:txBody>
          <a:bodyPr>
            <a:noAutofit/>
          </a:bodyPr>
          <a:lstStyle/>
          <a:p>
            <a:r>
              <a:rPr lang="en-US" sz="2800" u="sng" dirty="0">
                <a:solidFill>
                  <a:srgbClr val="FF0000"/>
                </a:solidFill>
                <a:latin typeface="Arial" panose="020B0604020202020204" pitchFamily="34" charset="0"/>
                <a:cs typeface="Arial" panose="020B0604020202020204" pitchFamily="34" charset="0"/>
              </a:rPr>
              <a:t>Example: Visualize Least Square Solutions (infinite)</a:t>
            </a:r>
            <a:endParaRPr lang="en-US" sz="28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4D90C3F0-8546-DAA3-7476-89A6110B8482}"/>
              </a:ext>
            </a:extLst>
          </p:cNvPr>
          <p:cNvSpPr>
            <a:spLocks noGrp="1"/>
          </p:cNvSpPr>
          <p:nvPr>
            <p:ph type="sldNum" sz="quarter" idx="12"/>
          </p:nvPr>
        </p:nvSpPr>
        <p:spPr/>
        <p:txBody>
          <a:bodyPr/>
          <a:lstStyle/>
          <a:p>
            <a:fld id="{753F1077-7B91-4D11-8473-7F9D495CD0E2}" type="slidenum">
              <a:rPr lang="en-SG" smtClean="0"/>
              <a:t>18</a:t>
            </a:fld>
            <a:endParaRPr lang="en-SG"/>
          </a:p>
        </p:txBody>
      </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3DCCC71B-8E47-4D95-90CC-5BE8E2EBC1EF}"/>
                  </a:ext>
                </a:extLst>
              </p:cNvPr>
              <p:cNvSpPr txBox="1"/>
              <p:nvPr/>
            </p:nvSpPr>
            <p:spPr>
              <a:xfrm>
                <a:off x="-1202826" y="1320497"/>
                <a:ext cx="6096000"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1" i="1" smtClean="0">
                              <a:latin typeface="Cambria Math" panose="02040503050406030204" pitchFamily="18" charset="0"/>
                            </a:rPr>
                            <m:t>𝒂</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1" i="1" smtClean="0">
                              <a:latin typeface="Cambria Math" panose="02040503050406030204" pitchFamily="18" charset="0"/>
                            </a:rPr>
                            <m:t>𝒂</m:t>
                          </m:r>
                        </m:e>
                        <m:sub>
                          <m:r>
                            <a:rPr lang="en-US" b="0" i="1" smtClean="0">
                              <a:latin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1" i="1" smtClean="0">
                              <a:latin typeface="Cambria Math" panose="02040503050406030204" pitchFamily="18" charset="0"/>
                            </a:rPr>
                            <m:t>𝒂</m:t>
                          </m:r>
                        </m:e>
                        <m:sub>
                          <m:r>
                            <a:rPr lang="en-US" b="0" i="1" smtClean="0">
                              <a:latin typeface="Cambria Math" panose="02040503050406030204" pitchFamily="18" charset="0"/>
                            </a:rPr>
                            <m:t>3</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7" name="TextBox 126">
                <a:extLst>
                  <a:ext uri="{FF2B5EF4-FFF2-40B4-BE49-F238E27FC236}">
                    <a16:creationId xmlns:a16="http://schemas.microsoft.com/office/drawing/2014/main" id="{3DCCC71B-8E47-4D95-90CC-5BE8E2EBC1EF}"/>
                  </a:ext>
                </a:extLst>
              </p:cNvPr>
              <p:cNvSpPr txBox="1">
                <a:spLocks noRot="1" noChangeAspect="1" noMove="1" noResize="1" noEditPoints="1" noAdjustHandles="1" noChangeArrowheads="1" noChangeShapeType="1" noTextEdit="1"/>
              </p:cNvSpPr>
              <p:nvPr/>
            </p:nvSpPr>
            <p:spPr>
              <a:xfrm>
                <a:off x="-1202826" y="1320497"/>
                <a:ext cx="6096000" cy="381515"/>
              </a:xfrm>
              <a:prstGeom prst="rect">
                <a:avLst/>
              </a:prstGeom>
              <a:blipFill>
                <a:blip r:embed="rId2"/>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BF5AA9FC-08B5-1440-489D-5CBD43436B99}"/>
                  </a:ext>
                </a:extLst>
              </p:cNvPr>
              <p:cNvSpPr txBox="1"/>
              <p:nvPr/>
            </p:nvSpPr>
            <p:spPr>
              <a:xfrm>
                <a:off x="84685" y="1784782"/>
                <a:ext cx="2936834" cy="923330"/>
              </a:xfrm>
              <a:prstGeom prst="rect">
                <a:avLst/>
              </a:prstGeom>
              <a:noFill/>
            </p:spPr>
            <p:txBody>
              <a:bodyPr wrap="square">
                <a:spAutoFit/>
              </a:bodyPr>
              <a:lstStyle/>
              <a:p>
                <a:pPr marL="285750" indent="-285750">
                  <a:buFont typeface="Arial" panose="020B0604020202020204" pitchFamily="34" charset="0"/>
                  <a:buChar char="•"/>
                </a:pPr>
                <a:r>
                  <a:rPr lang="en-US" dirty="0"/>
                  <a:t>There are 2 independent vectors among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𝒂</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1" i="1" smtClean="0">
                            <a:latin typeface="Cambria Math" panose="02040503050406030204" pitchFamily="18" charset="0"/>
                          </a:rPr>
                          <m:t>𝒂</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1" i="1" smtClean="0">
                            <a:latin typeface="Cambria Math" panose="02040503050406030204" pitchFamily="18" charset="0"/>
                          </a:rPr>
                          <m:t>𝒂</m:t>
                        </m:r>
                      </m:e>
                      <m:sub>
                        <m:r>
                          <a:rPr lang="en-US" b="0" i="1" smtClean="0">
                            <a:latin typeface="Cambria Math" panose="02040503050406030204" pitchFamily="18" charset="0"/>
                          </a:rPr>
                          <m:t>3 </m:t>
                        </m:r>
                      </m:sub>
                    </m:sSub>
                  </m:oMath>
                </a14:m>
                <a:endParaRPr lang="en-US" dirty="0"/>
              </a:p>
              <a:p>
                <a:pPr marL="285750" indent="-285750">
                  <a:buFont typeface="Arial" panose="020B0604020202020204" pitchFamily="34" charset="0"/>
                  <a:buChar char="•"/>
                </a:pPr>
                <a:endParaRPr lang="en-US" dirty="0"/>
              </a:p>
            </p:txBody>
          </p:sp>
        </mc:Choice>
        <mc:Fallback xmlns="">
          <p:sp>
            <p:nvSpPr>
              <p:cNvPr id="129" name="TextBox 128">
                <a:extLst>
                  <a:ext uri="{FF2B5EF4-FFF2-40B4-BE49-F238E27FC236}">
                    <a16:creationId xmlns:a16="http://schemas.microsoft.com/office/drawing/2014/main" id="{BF5AA9FC-08B5-1440-489D-5CBD43436B99}"/>
                  </a:ext>
                </a:extLst>
              </p:cNvPr>
              <p:cNvSpPr txBox="1">
                <a:spLocks noRot="1" noChangeAspect="1" noMove="1" noResize="1" noEditPoints="1" noAdjustHandles="1" noChangeArrowheads="1" noChangeShapeType="1" noTextEdit="1"/>
              </p:cNvSpPr>
              <p:nvPr/>
            </p:nvSpPr>
            <p:spPr>
              <a:xfrm>
                <a:off x="84685" y="1784782"/>
                <a:ext cx="2936834" cy="923330"/>
              </a:xfrm>
              <a:prstGeom prst="rect">
                <a:avLst/>
              </a:prstGeom>
              <a:blipFill>
                <a:blip r:embed="rId3"/>
                <a:stretch>
                  <a:fillRect l="-1288" t="-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464B1A65-7752-EB80-59A9-7942C655BD26}"/>
                  </a:ext>
                </a:extLst>
              </p:cNvPr>
              <p:cNvSpPr txBox="1"/>
              <p:nvPr/>
            </p:nvSpPr>
            <p:spPr>
              <a:xfrm>
                <a:off x="3373942" y="1935798"/>
                <a:ext cx="43351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𝒂</m:t>
                          </m:r>
                        </m:e>
                        <m:sub>
                          <m:r>
                            <a:rPr lang="en-US" i="1">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xmlns="">
          <p:sp>
            <p:nvSpPr>
              <p:cNvPr id="131" name="TextBox 130">
                <a:extLst>
                  <a:ext uri="{FF2B5EF4-FFF2-40B4-BE49-F238E27FC236}">
                    <a16:creationId xmlns:a16="http://schemas.microsoft.com/office/drawing/2014/main" id="{464B1A65-7752-EB80-59A9-7942C655BD26}"/>
                  </a:ext>
                </a:extLst>
              </p:cNvPr>
              <p:cNvSpPr txBox="1">
                <a:spLocks noRot="1" noChangeAspect="1" noMove="1" noResize="1" noEditPoints="1" noAdjustHandles="1" noChangeArrowheads="1" noChangeShapeType="1" noTextEdit="1"/>
              </p:cNvSpPr>
              <p:nvPr/>
            </p:nvSpPr>
            <p:spPr>
              <a:xfrm>
                <a:off x="3373942" y="1935798"/>
                <a:ext cx="433515"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8297239C-4DD3-1903-612A-E96708BC7E7B}"/>
                  </a:ext>
                </a:extLst>
              </p:cNvPr>
              <p:cNvSpPr txBox="1"/>
              <p:nvPr/>
            </p:nvSpPr>
            <p:spPr>
              <a:xfrm>
                <a:off x="4189870" y="2773355"/>
                <a:ext cx="43351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𝒂</m:t>
                          </m:r>
                        </m:e>
                        <m:sub>
                          <m:r>
                            <a:rPr lang="en-US" b="0" i="1" smtClean="0">
                              <a:solidFill>
                                <a:srgbClr val="FF0000"/>
                              </a:solidFill>
                              <a:latin typeface="Cambria Math" panose="02040503050406030204" pitchFamily="18" charset="0"/>
                            </a:rPr>
                            <m:t>2</m:t>
                          </m:r>
                        </m:sub>
                      </m:sSub>
                    </m:oMath>
                  </m:oMathPara>
                </a14:m>
                <a:endParaRPr lang="en-US" dirty="0">
                  <a:solidFill>
                    <a:srgbClr val="FF0000"/>
                  </a:solidFill>
                </a:endParaRPr>
              </a:p>
            </p:txBody>
          </p:sp>
        </mc:Choice>
        <mc:Fallback xmlns="">
          <p:sp>
            <p:nvSpPr>
              <p:cNvPr id="132" name="TextBox 131">
                <a:extLst>
                  <a:ext uri="{FF2B5EF4-FFF2-40B4-BE49-F238E27FC236}">
                    <a16:creationId xmlns:a16="http://schemas.microsoft.com/office/drawing/2014/main" id="{8297239C-4DD3-1903-612A-E96708BC7E7B}"/>
                  </a:ext>
                </a:extLst>
              </p:cNvPr>
              <p:cNvSpPr txBox="1">
                <a:spLocks noRot="1" noChangeAspect="1" noMove="1" noResize="1" noEditPoints="1" noAdjustHandles="1" noChangeArrowheads="1" noChangeShapeType="1" noTextEdit="1"/>
              </p:cNvSpPr>
              <p:nvPr/>
            </p:nvSpPr>
            <p:spPr>
              <a:xfrm>
                <a:off x="4189870" y="2773355"/>
                <a:ext cx="433515"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42BB7400-D1E3-FE33-88F6-07DC02D9BC72}"/>
                  </a:ext>
                </a:extLst>
              </p:cNvPr>
              <p:cNvSpPr txBox="1"/>
              <p:nvPr/>
            </p:nvSpPr>
            <p:spPr>
              <a:xfrm>
                <a:off x="3590700" y="3244334"/>
                <a:ext cx="43351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𝒂</m:t>
                          </m:r>
                        </m:e>
                        <m:sub>
                          <m:r>
                            <a:rPr lang="en-US" b="0" i="1" smtClean="0">
                              <a:solidFill>
                                <a:srgbClr val="FF0000"/>
                              </a:solidFill>
                              <a:latin typeface="Cambria Math" panose="02040503050406030204" pitchFamily="18" charset="0"/>
                            </a:rPr>
                            <m:t>3</m:t>
                          </m:r>
                        </m:sub>
                      </m:sSub>
                    </m:oMath>
                  </m:oMathPara>
                </a14:m>
                <a:endParaRPr lang="en-US" dirty="0">
                  <a:solidFill>
                    <a:srgbClr val="FF0000"/>
                  </a:solidFill>
                </a:endParaRPr>
              </a:p>
            </p:txBody>
          </p:sp>
        </mc:Choice>
        <mc:Fallback xmlns="">
          <p:sp>
            <p:nvSpPr>
              <p:cNvPr id="133" name="TextBox 132">
                <a:extLst>
                  <a:ext uri="{FF2B5EF4-FFF2-40B4-BE49-F238E27FC236}">
                    <a16:creationId xmlns:a16="http://schemas.microsoft.com/office/drawing/2014/main" id="{42BB7400-D1E3-FE33-88F6-07DC02D9BC72}"/>
                  </a:ext>
                </a:extLst>
              </p:cNvPr>
              <p:cNvSpPr txBox="1">
                <a:spLocks noRot="1" noChangeAspect="1" noMove="1" noResize="1" noEditPoints="1" noAdjustHandles="1" noChangeArrowheads="1" noChangeShapeType="1" noTextEdit="1"/>
              </p:cNvSpPr>
              <p:nvPr/>
            </p:nvSpPr>
            <p:spPr>
              <a:xfrm>
                <a:off x="3590700" y="3244334"/>
                <a:ext cx="433515"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2F9F9FEA-2E41-E476-60E1-00E40496AA82}"/>
                  </a:ext>
                </a:extLst>
              </p:cNvPr>
              <p:cNvSpPr txBox="1"/>
              <p:nvPr/>
            </p:nvSpPr>
            <p:spPr>
              <a:xfrm>
                <a:off x="8228628" y="1946589"/>
                <a:ext cx="43351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𝒂</m:t>
                          </m:r>
                        </m:e>
                        <m:sub>
                          <m:r>
                            <a:rPr lang="en-US" i="1">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xmlns="">
          <p:sp>
            <p:nvSpPr>
              <p:cNvPr id="134" name="TextBox 133">
                <a:extLst>
                  <a:ext uri="{FF2B5EF4-FFF2-40B4-BE49-F238E27FC236}">
                    <a16:creationId xmlns:a16="http://schemas.microsoft.com/office/drawing/2014/main" id="{2F9F9FEA-2E41-E476-60E1-00E40496AA82}"/>
                  </a:ext>
                </a:extLst>
              </p:cNvPr>
              <p:cNvSpPr txBox="1">
                <a:spLocks noRot="1" noChangeAspect="1" noMove="1" noResize="1" noEditPoints="1" noAdjustHandles="1" noChangeArrowheads="1" noChangeShapeType="1" noTextEdit="1"/>
              </p:cNvSpPr>
              <p:nvPr/>
            </p:nvSpPr>
            <p:spPr>
              <a:xfrm>
                <a:off x="8228628" y="1946589"/>
                <a:ext cx="433515"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DE81666C-7A70-E766-6E57-61DBA15CBF0D}"/>
                  </a:ext>
                </a:extLst>
              </p:cNvPr>
              <p:cNvSpPr txBox="1"/>
              <p:nvPr/>
            </p:nvSpPr>
            <p:spPr>
              <a:xfrm>
                <a:off x="9101428" y="2695486"/>
                <a:ext cx="43351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𝒂</m:t>
                          </m:r>
                        </m:e>
                        <m:sub>
                          <m:r>
                            <a:rPr lang="en-US" b="0" i="1" smtClean="0">
                              <a:solidFill>
                                <a:srgbClr val="FF0000"/>
                              </a:solidFill>
                              <a:latin typeface="Cambria Math" panose="02040503050406030204" pitchFamily="18" charset="0"/>
                            </a:rPr>
                            <m:t>2</m:t>
                          </m:r>
                        </m:sub>
                      </m:sSub>
                    </m:oMath>
                  </m:oMathPara>
                </a14:m>
                <a:endParaRPr lang="en-US" dirty="0">
                  <a:solidFill>
                    <a:srgbClr val="FF0000"/>
                  </a:solidFill>
                </a:endParaRPr>
              </a:p>
            </p:txBody>
          </p:sp>
        </mc:Choice>
        <mc:Fallback xmlns="">
          <p:sp>
            <p:nvSpPr>
              <p:cNvPr id="135" name="TextBox 134">
                <a:extLst>
                  <a:ext uri="{FF2B5EF4-FFF2-40B4-BE49-F238E27FC236}">
                    <a16:creationId xmlns:a16="http://schemas.microsoft.com/office/drawing/2014/main" id="{DE81666C-7A70-E766-6E57-61DBA15CBF0D}"/>
                  </a:ext>
                </a:extLst>
              </p:cNvPr>
              <p:cNvSpPr txBox="1">
                <a:spLocks noRot="1" noChangeAspect="1" noMove="1" noResize="1" noEditPoints="1" noAdjustHandles="1" noChangeArrowheads="1" noChangeShapeType="1" noTextEdit="1"/>
              </p:cNvSpPr>
              <p:nvPr/>
            </p:nvSpPr>
            <p:spPr>
              <a:xfrm>
                <a:off x="9101428" y="2695486"/>
                <a:ext cx="433515"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E3AEEA9B-D673-FD1D-9D10-D58596FF3D3E}"/>
                  </a:ext>
                </a:extLst>
              </p:cNvPr>
              <p:cNvSpPr txBox="1"/>
              <p:nvPr/>
            </p:nvSpPr>
            <p:spPr>
              <a:xfrm>
                <a:off x="8493762" y="3241985"/>
                <a:ext cx="43351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𝒂</m:t>
                          </m:r>
                        </m:e>
                        <m:sub>
                          <m:r>
                            <a:rPr lang="en-US" b="0" i="1" smtClean="0">
                              <a:solidFill>
                                <a:srgbClr val="FF0000"/>
                              </a:solidFill>
                              <a:latin typeface="Cambria Math" panose="02040503050406030204" pitchFamily="18" charset="0"/>
                            </a:rPr>
                            <m:t>3</m:t>
                          </m:r>
                        </m:sub>
                      </m:sSub>
                    </m:oMath>
                  </m:oMathPara>
                </a14:m>
                <a:endParaRPr lang="en-US" dirty="0">
                  <a:solidFill>
                    <a:srgbClr val="FF0000"/>
                  </a:solidFill>
                </a:endParaRPr>
              </a:p>
            </p:txBody>
          </p:sp>
        </mc:Choice>
        <mc:Fallback xmlns="">
          <p:sp>
            <p:nvSpPr>
              <p:cNvPr id="136" name="TextBox 135">
                <a:extLst>
                  <a:ext uri="{FF2B5EF4-FFF2-40B4-BE49-F238E27FC236}">
                    <a16:creationId xmlns:a16="http://schemas.microsoft.com/office/drawing/2014/main" id="{E3AEEA9B-D673-FD1D-9D10-D58596FF3D3E}"/>
                  </a:ext>
                </a:extLst>
              </p:cNvPr>
              <p:cNvSpPr txBox="1">
                <a:spLocks noRot="1" noChangeAspect="1" noMove="1" noResize="1" noEditPoints="1" noAdjustHandles="1" noChangeArrowheads="1" noChangeShapeType="1" noTextEdit="1"/>
              </p:cNvSpPr>
              <p:nvPr/>
            </p:nvSpPr>
            <p:spPr>
              <a:xfrm>
                <a:off x="8493762" y="3241985"/>
                <a:ext cx="433515"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1C207511-9A07-1607-E4BD-F4A7A523190D}"/>
                  </a:ext>
                </a:extLst>
              </p:cNvPr>
              <p:cNvSpPr txBox="1"/>
              <p:nvPr/>
            </p:nvSpPr>
            <p:spPr>
              <a:xfrm>
                <a:off x="8018381" y="4778809"/>
                <a:ext cx="43351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𝒂</m:t>
                          </m:r>
                        </m:e>
                        <m:sub>
                          <m:r>
                            <a:rPr lang="en-US" i="1">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xmlns="">
          <p:sp>
            <p:nvSpPr>
              <p:cNvPr id="137" name="TextBox 136">
                <a:extLst>
                  <a:ext uri="{FF2B5EF4-FFF2-40B4-BE49-F238E27FC236}">
                    <a16:creationId xmlns:a16="http://schemas.microsoft.com/office/drawing/2014/main" id="{1C207511-9A07-1607-E4BD-F4A7A523190D}"/>
                  </a:ext>
                </a:extLst>
              </p:cNvPr>
              <p:cNvSpPr txBox="1">
                <a:spLocks noRot="1" noChangeAspect="1" noMove="1" noResize="1" noEditPoints="1" noAdjustHandles="1" noChangeArrowheads="1" noChangeShapeType="1" noTextEdit="1"/>
              </p:cNvSpPr>
              <p:nvPr/>
            </p:nvSpPr>
            <p:spPr>
              <a:xfrm>
                <a:off x="8018381" y="4778809"/>
                <a:ext cx="433515"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E5D51692-510C-01D6-ECEA-287F6766F839}"/>
                  </a:ext>
                </a:extLst>
              </p:cNvPr>
              <p:cNvSpPr txBox="1"/>
              <p:nvPr/>
            </p:nvSpPr>
            <p:spPr>
              <a:xfrm>
                <a:off x="8976977" y="5628154"/>
                <a:ext cx="43351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𝒂</m:t>
                          </m:r>
                        </m:e>
                        <m:sub>
                          <m:r>
                            <a:rPr lang="en-US" b="0" i="1" smtClean="0">
                              <a:solidFill>
                                <a:srgbClr val="FF0000"/>
                              </a:solidFill>
                              <a:latin typeface="Cambria Math" panose="02040503050406030204" pitchFamily="18" charset="0"/>
                            </a:rPr>
                            <m:t>2</m:t>
                          </m:r>
                        </m:sub>
                      </m:sSub>
                    </m:oMath>
                  </m:oMathPara>
                </a14:m>
                <a:endParaRPr lang="en-US" dirty="0">
                  <a:solidFill>
                    <a:srgbClr val="FF0000"/>
                  </a:solidFill>
                </a:endParaRPr>
              </a:p>
            </p:txBody>
          </p:sp>
        </mc:Choice>
        <mc:Fallback xmlns="">
          <p:sp>
            <p:nvSpPr>
              <p:cNvPr id="138" name="TextBox 137">
                <a:extLst>
                  <a:ext uri="{FF2B5EF4-FFF2-40B4-BE49-F238E27FC236}">
                    <a16:creationId xmlns:a16="http://schemas.microsoft.com/office/drawing/2014/main" id="{E5D51692-510C-01D6-ECEA-287F6766F839}"/>
                  </a:ext>
                </a:extLst>
              </p:cNvPr>
              <p:cNvSpPr txBox="1">
                <a:spLocks noRot="1" noChangeAspect="1" noMove="1" noResize="1" noEditPoints="1" noAdjustHandles="1" noChangeArrowheads="1" noChangeShapeType="1" noTextEdit="1"/>
              </p:cNvSpPr>
              <p:nvPr/>
            </p:nvSpPr>
            <p:spPr>
              <a:xfrm>
                <a:off x="8976977" y="5628154"/>
                <a:ext cx="433515"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6F99F11F-18C3-6D5E-A624-776D94A33140}"/>
                  </a:ext>
                </a:extLst>
              </p:cNvPr>
              <p:cNvSpPr txBox="1"/>
              <p:nvPr/>
            </p:nvSpPr>
            <p:spPr>
              <a:xfrm>
                <a:off x="8250995" y="6254606"/>
                <a:ext cx="43351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𝒂</m:t>
                          </m:r>
                        </m:e>
                        <m:sub>
                          <m:r>
                            <a:rPr lang="en-US" b="0" i="1" smtClean="0">
                              <a:solidFill>
                                <a:srgbClr val="FF0000"/>
                              </a:solidFill>
                              <a:latin typeface="Cambria Math" panose="02040503050406030204" pitchFamily="18" charset="0"/>
                            </a:rPr>
                            <m:t>3</m:t>
                          </m:r>
                        </m:sub>
                      </m:sSub>
                    </m:oMath>
                  </m:oMathPara>
                </a14:m>
                <a:endParaRPr lang="en-US" dirty="0">
                  <a:solidFill>
                    <a:srgbClr val="FF0000"/>
                  </a:solidFill>
                </a:endParaRPr>
              </a:p>
            </p:txBody>
          </p:sp>
        </mc:Choice>
        <mc:Fallback xmlns="">
          <p:sp>
            <p:nvSpPr>
              <p:cNvPr id="139" name="TextBox 138">
                <a:extLst>
                  <a:ext uri="{FF2B5EF4-FFF2-40B4-BE49-F238E27FC236}">
                    <a16:creationId xmlns:a16="http://schemas.microsoft.com/office/drawing/2014/main" id="{6F99F11F-18C3-6D5E-A624-776D94A33140}"/>
                  </a:ext>
                </a:extLst>
              </p:cNvPr>
              <p:cNvSpPr txBox="1">
                <a:spLocks noRot="1" noChangeAspect="1" noMove="1" noResize="1" noEditPoints="1" noAdjustHandles="1" noChangeArrowheads="1" noChangeShapeType="1" noTextEdit="1"/>
              </p:cNvSpPr>
              <p:nvPr/>
            </p:nvSpPr>
            <p:spPr>
              <a:xfrm>
                <a:off x="8250995" y="6254606"/>
                <a:ext cx="433515"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AA3F2D8B-1734-ADB3-20D6-CD2940CA8E46}"/>
                  </a:ext>
                </a:extLst>
              </p:cNvPr>
              <p:cNvSpPr txBox="1"/>
              <p:nvPr/>
            </p:nvSpPr>
            <p:spPr>
              <a:xfrm>
                <a:off x="8640812" y="4871285"/>
                <a:ext cx="43351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b="1" i="1" smtClean="0">
                              <a:solidFill>
                                <a:srgbClr val="FF0000"/>
                              </a:solidFill>
                              <a:latin typeface="Cambria Math" panose="02040503050406030204" pitchFamily="18" charset="0"/>
                            </a:rPr>
                          </m:ctrlPr>
                        </m:sSupPr>
                        <m:e>
                          <m:r>
                            <a:rPr lang="en-US" b="1" i="1" smtClean="0">
                              <a:solidFill>
                                <a:srgbClr val="FF0000"/>
                              </a:solidFill>
                              <a:latin typeface="Cambria Math" panose="02040503050406030204" pitchFamily="18" charset="0"/>
                            </a:rPr>
                            <m:t>𝒂</m:t>
                          </m:r>
                        </m:e>
                        <m:sup>
                          <m:r>
                            <a:rPr lang="en-US" b="1" i="1" smtClean="0">
                              <a:solidFill>
                                <a:srgbClr val="FF0000"/>
                              </a:solidFill>
                              <a:latin typeface="Cambria Math" panose="02040503050406030204" pitchFamily="18" charset="0"/>
                            </a:rPr>
                            <m:t>′</m:t>
                          </m:r>
                        </m:sup>
                      </m:sSup>
                    </m:oMath>
                  </m:oMathPara>
                </a14:m>
                <a:endParaRPr lang="en-US" dirty="0">
                  <a:solidFill>
                    <a:srgbClr val="FF0000"/>
                  </a:solidFill>
                </a:endParaRPr>
              </a:p>
            </p:txBody>
          </p:sp>
        </mc:Choice>
        <mc:Fallback xmlns="">
          <p:sp>
            <p:nvSpPr>
              <p:cNvPr id="145" name="TextBox 144">
                <a:extLst>
                  <a:ext uri="{FF2B5EF4-FFF2-40B4-BE49-F238E27FC236}">
                    <a16:creationId xmlns:a16="http://schemas.microsoft.com/office/drawing/2014/main" id="{AA3F2D8B-1734-ADB3-20D6-CD2940CA8E46}"/>
                  </a:ext>
                </a:extLst>
              </p:cNvPr>
              <p:cNvSpPr txBox="1">
                <a:spLocks noRot="1" noChangeAspect="1" noMove="1" noResize="1" noEditPoints="1" noAdjustHandles="1" noChangeArrowheads="1" noChangeShapeType="1" noTextEdit="1"/>
              </p:cNvSpPr>
              <p:nvPr/>
            </p:nvSpPr>
            <p:spPr>
              <a:xfrm>
                <a:off x="8640812" y="4871285"/>
                <a:ext cx="433515" cy="369332"/>
              </a:xfrm>
              <a:prstGeom prst="rect">
                <a:avLst/>
              </a:prstGeom>
              <a:blipFill>
                <a:blip r:embed="rId16"/>
                <a:stretch>
                  <a:fillRect/>
                </a:stretch>
              </a:blipFill>
            </p:spPr>
            <p:txBody>
              <a:bodyPr/>
              <a:lstStyle/>
              <a:p>
                <a:r>
                  <a:rPr lang="en-US">
                    <a:noFill/>
                  </a:rPr>
                  <a:t> </a:t>
                </a:r>
              </a:p>
            </p:txBody>
          </p:sp>
        </mc:Fallback>
      </mc:AlternateContent>
      <p:grpSp>
        <p:nvGrpSpPr>
          <p:cNvPr id="157" name="Group 156">
            <a:extLst>
              <a:ext uri="{FF2B5EF4-FFF2-40B4-BE49-F238E27FC236}">
                <a16:creationId xmlns:a16="http://schemas.microsoft.com/office/drawing/2014/main" id="{ACB09F0A-3EB0-8862-21B9-353FE94799FA}"/>
              </a:ext>
            </a:extLst>
          </p:cNvPr>
          <p:cNvGrpSpPr/>
          <p:nvPr/>
        </p:nvGrpSpPr>
        <p:grpSpPr>
          <a:xfrm>
            <a:off x="2222691" y="1174588"/>
            <a:ext cx="4378878" cy="2699219"/>
            <a:chOff x="2222691" y="1174588"/>
            <a:chExt cx="4378878" cy="2699219"/>
          </a:xfrm>
        </p:grpSpPr>
        <p:grpSp>
          <p:nvGrpSpPr>
            <p:cNvPr id="80" name="Group 79">
              <a:extLst>
                <a:ext uri="{FF2B5EF4-FFF2-40B4-BE49-F238E27FC236}">
                  <a16:creationId xmlns:a16="http://schemas.microsoft.com/office/drawing/2014/main" id="{61CF7333-20B1-6332-9AC5-CA02BD39DCB5}"/>
                </a:ext>
              </a:extLst>
            </p:cNvPr>
            <p:cNvGrpSpPr/>
            <p:nvPr/>
          </p:nvGrpSpPr>
          <p:grpSpPr>
            <a:xfrm>
              <a:off x="2222691" y="1312050"/>
              <a:ext cx="4378878" cy="2561757"/>
              <a:chOff x="739347" y="1260405"/>
              <a:chExt cx="4969475" cy="3007048"/>
            </a:xfrm>
          </p:grpSpPr>
          <p:grpSp>
            <p:nvGrpSpPr>
              <p:cNvPr id="36" name="Group 35">
                <a:extLst>
                  <a:ext uri="{FF2B5EF4-FFF2-40B4-BE49-F238E27FC236}">
                    <a16:creationId xmlns:a16="http://schemas.microsoft.com/office/drawing/2014/main" id="{DB20F95E-8979-FA45-3AE3-54126EC97189}"/>
                  </a:ext>
                </a:extLst>
              </p:cNvPr>
              <p:cNvGrpSpPr/>
              <p:nvPr/>
            </p:nvGrpSpPr>
            <p:grpSpPr>
              <a:xfrm>
                <a:off x="739347" y="1260405"/>
                <a:ext cx="4969475" cy="3007048"/>
                <a:chOff x="579863" y="1460810"/>
                <a:chExt cx="4951142" cy="1628078"/>
              </a:xfrm>
            </p:grpSpPr>
            <p:cxnSp>
              <p:nvCxnSpPr>
                <p:cNvPr id="31" name="Straight Connector 30">
                  <a:extLst>
                    <a:ext uri="{FF2B5EF4-FFF2-40B4-BE49-F238E27FC236}">
                      <a16:creationId xmlns:a16="http://schemas.microsoft.com/office/drawing/2014/main" id="{F77F4ACE-DA5D-5789-FE0A-27A2ED385CF1}"/>
                    </a:ext>
                  </a:extLst>
                </p:cNvPr>
                <p:cNvCxnSpPr/>
                <p:nvPr/>
              </p:nvCxnSpPr>
              <p:spPr>
                <a:xfrm flipH="1">
                  <a:off x="579863" y="1772062"/>
                  <a:ext cx="1219964" cy="13168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BEE9814-D1C7-B23C-B95E-583230C645E5}"/>
                    </a:ext>
                  </a:extLst>
                </p:cNvPr>
                <p:cNvCxnSpPr/>
                <p:nvPr/>
              </p:nvCxnSpPr>
              <p:spPr>
                <a:xfrm flipV="1">
                  <a:off x="1799827" y="1460810"/>
                  <a:ext cx="3731178" cy="31125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12CEC0E-6C72-5E2E-5724-DB4532E5479F}"/>
                    </a:ext>
                  </a:extLst>
                </p:cNvPr>
                <p:cNvCxnSpPr>
                  <a:cxnSpLocks/>
                </p:cNvCxnSpPr>
                <p:nvPr/>
              </p:nvCxnSpPr>
              <p:spPr>
                <a:xfrm flipV="1">
                  <a:off x="579863" y="2777636"/>
                  <a:ext cx="3731178" cy="31125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1354201-FCA8-C49C-D924-4EEAEB85AFE4}"/>
                    </a:ext>
                  </a:extLst>
                </p:cNvPr>
                <p:cNvCxnSpPr/>
                <p:nvPr/>
              </p:nvCxnSpPr>
              <p:spPr>
                <a:xfrm flipH="1">
                  <a:off x="4311041" y="1460810"/>
                  <a:ext cx="1219964" cy="1316826"/>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7" name="Straight Arrow Connector 36">
                <a:extLst>
                  <a:ext uri="{FF2B5EF4-FFF2-40B4-BE49-F238E27FC236}">
                    <a16:creationId xmlns:a16="http://schemas.microsoft.com/office/drawing/2014/main" id="{DCE3CBAE-456B-A9FD-89C4-FA06DE782EC6}"/>
                  </a:ext>
                </a:extLst>
              </p:cNvPr>
              <p:cNvCxnSpPr>
                <a:cxnSpLocks/>
              </p:cNvCxnSpPr>
              <p:nvPr/>
            </p:nvCxnSpPr>
            <p:spPr>
              <a:xfrm>
                <a:off x="1888915" y="2998167"/>
                <a:ext cx="1408063" cy="0"/>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54B86F73-BB5F-2BB7-930D-B29BAE8AEF01}"/>
                  </a:ext>
                </a:extLst>
              </p:cNvPr>
              <p:cNvCxnSpPr>
                <a:cxnSpLocks/>
              </p:cNvCxnSpPr>
              <p:nvPr/>
            </p:nvCxnSpPr>
            <p:spPr>
              <a:xfrm flipV="1">
                <a:off x="1888915" y="2338201"/>
                <a:ext cx="637754" cy="659966"/>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491F6556-2E3B-C7E4-1459-899726AD0BBC}"/>
                  </a:ext>
                </a:extLst>
              </p:cNvPr>
              <p:cNvCxnSpPr>
                <a:cxnSpLocks/>
              </p:cNvCxnSpPr>
              <p:nvPr/>
            </p:nvCxnSpPr>
            <p:spPr>
              <a:xfrm>
                <a:off x="1888915" y="2998166"/>
                <a:ext cx="955381" cy="765006"/>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E5EA6ACE-229A-56CA-6671-F34F06AB680A}"/>
                  </a:ext>
                </a:extLst>
              </p:cNvPr>
              <p:cNvCxnSpPr>
                <a:cxnSpLocks/>
              </p:cNvCxnSpPr>
              <p:nvPr/>
            </p:nvCxnSpPr>
            <p:spPr>
              <a:xfrm flipV="1">
                <a:off x="1888915" y="2143254"/>
                <a:ext cx="2032585" cy="854913"/>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474FBEDE-805C-B4F4-90BA-982B8DE62FB6}"/>
                  </a:ext>
                </a:extLst>
              </p:cNvPr>
              <p:cNvCxnSpPr>
                <a:cxnSpLocks/>
              </p:cNvCxnSpPr>
              <p:nvPr/>
            </p:nvCxnSpPr>
            <p:spPr>
              <a:xfrm flipV="1">
                <a:off x="1888915" y="1450881"/>
                <a:ext cx="1825117" cy="1545187"/>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AE0AAD04-62B6-5A14-A450-6BAA735FB1C1}"/>
                  </a:ext>
                </a:extLst>
              </p:cNvPr>
              <p:cNvCxnSpPr>
                <a:cxnSpLocks/>
              </p:cNvCxnSpPr>
              <p:nvPr/>
            </p:nvCxnSpPr>
            <p:spPr>
              <a:xfrm flipH="1" flipV="1">
                <a:off x="3700880" y="1481859"/>
                <a:ext cx="220620" cy="691498"/>
              </a:xfrm>
              <a:prstGeom prst="straightConnector1">
                <a:avLst/>
              </a:prstGeom>
              <a:ln w="15875">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17E872E5-5B4E-BE93-4CD8-BD01DDAFF3EB}"/>
                    </a:ext>
                  </a:extLst>
                </p:cNvPr>
                <p:cNvSpPr txBox="1"/>
                <p:nvPr/>
              </p:nvSpPr>
              <p:spPr>
                <a:xfrm>
                  <a:off x="5039475" y="1954499"/>
                  <a:ext cx="316685" cy="3843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b="1" i="1" smtClean="0">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𝒃</m:t>
                            </m:r>
                          </m:e>
                        </m:acc>
                      </m:oMath>
                    </m:oMathPara>
                  </a14:m>
                  <a:endParaRPr lang="en-US" dirty="0"/>
                </a:p>
              </p:txBody>
            </p:sp>
          </mc:Choice>
          <mc:Fallback xmlns="">
            <p:sp>
              <p:nvSpPr>
                <p:cNvPr id="148" name="TextBox 147">
                  <a:extLst>
                    <a:ext uri="{FF2B5EF4-FFF2-40B4-BE49-F238E27FC236}">
                      <a16:creationId xmlns:a16="http://schemas.microsoft.com/office/drawing/2014/main" id="{17E872E5-5B4E-BE93-4CD8-BD01DDAFF3EB}"/>
                    </a:ext>
                  </a:extLst>
                </p:cNvPr>
                <p:cNvSpPr txBox="1">
                  <a:spLocks noRot="1" noChangeAspect="1" noMove="1" noResize="1" noEditPoints="1" noAdjustHandles="1" noChangeArrowheads="1" noChangeShapeType="1" noTextEdit="1"/>
                </p:cNvSpPr>
                <p:nvPr/>
              </p:nvSpPr>
              <p:spPr>
                <a:xfrm>
                  <a:off x="5039475" y="1954499"/>
                  <a:ext cx="316685" cy="384336"/>
                </a:xfrm>
                <a:prstGeom prst="rect">
                  <a:avLst/>
                </a:prstGeom>
                <a:blipFill>
                  <a:blip r:embed="rId17"/>
                  <a:stretch>
                    <a:fillRect t="-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CC7D2D9B-27F7-A024-9944-26FDD734C725}"/>
                    </a:ext>
                  </a:extLst>
                </p:cNvPr>
                <p:cNvSpPr txBox="1"/>
                <p:nvPr/>
              </p:nvSpPr>
              <p:spPr>
                <a:xfrm>
                  <a:off x="4501740" y="1174588"/>
                  <a:ext cx="43351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𝒃</m:t>
                        </m:r>
                      </m:oMath>
                    </m:oMathPara>
                  </a14:m>
                  <a:endParaRPr lang="en-US" dirty="0"/>
                </a:p>
              </p:txBody>
            </p:sp>
          </mc:Choice>
          <mc:Fallback xmlns="">
            <p:sp>
              <p:nvSpPr>
                <p:cNvPr id="150" name="TextBox 149">
                  <a:extLst>
                    <a:ext uri="{FF2B5EF4-FFF2-40B4-BE49-F238E27FC236}">
                      <a16:creationId xmlns:a16="http://schemas.microsoft.com/office/drawing/2014/main" id="{CC7D2D9B-27F7-A024-9944-26FDD734C725}"/>
                    </a:ext>
                  </a:extLst>
                </p:cNvPr>
                <p:cNvSpPr txBox="1">
                  <a:spLocks noRot="1" noChangeAspect="1" noMove="1" noResize="1" noEditPoints="1" noAdjustHandles="1" noChangeArrowheads="1" noChangeShapeType="1" noTextEdit="1"/>
                </p:cNvSpPr>
                <p:nvPr/>
              </p:nvSpPr>
              <p:spPr>
                <a:xfrm>
                  <a:off x="4501740" y="1174588"/>
                  <a:ext cx="433515" cy="369332"/>
                </a:xfrm>
                <a:prstGeom prst="rect">
                  <a:avLst/>
                </a:prstGeom>
                <a:blipFill>
                  <a:blip r:embed="rId18"/>
                  <a:stretch>
                    <a:fillRect/>
                  </a:stretch>
                </a:blipFill>
              </p:spPr>
              <p:txBody>
                <a:bodyPr/>
                <a:lstStyle/>
                <a:p>
                  <a:r>
                    <a:rPr lang="en-US">
                      <a:noFill/>
                    </a:rPr>
                    <a:t> </a:t>
                  </a:r>
                </a:p>
              </p:txBody>
            </p:sp>
          </mc:Fallback>
        </mc:AlternateContent>
      </p:grpSp>
      <p:grpSp>
        <p:nvGrpSpPr>
          <p:cNvPr id="156" name="Group 155">
            <a:extLst>
              <a:ext uri="{FF2B5EF4-FFF2-40B4-BE49-F238E27FC236}">
                <a16:creationId xmlns:a16="http://schemas.microsoft.com/office/drawing/2014/main" id="{6618B285-292E-3E0D-FBFE-E76BF3B59B61}"/>
              </a:ext>
            </a:extLst>
          </p:cNvPr>
          <p:cNvGrpSpPr/>
          <p:nvPr/>
        </p:nvGrpSpPr>
        <p:grpSpPr>
          <a:xfrm>
            <a:off x="7427355" y="1318887"/>
            <a:ext cx="3932560" cy="2310637"/>
            <a:chOff x="7427355" y="1318887"/>
            <a:chExt cx="3932560" cy="2310637"/>
          </a:xfrm>
        </p:grpSpPr>
        <p:grpSp>
          <p:nvGrpSpPr>
            <p:cNvPr id="125" name="Group 124">
              <a:extLst>
                <a:ext uri="{FF2B5EF4-FFF2-40B4-BE49-F238E27FC236}">
                  <a16:creationId xmlns:a16="http://schemas.microsoft.com/office/drawing/2014/main" id="{ED993CBD-5D34-93AE-0D0C-853635D234C0}"/>
                </a:ext>
              </a:extLst>
            </p:cNvPr>
            <p:cNvGrpSpPr/>
            <p:nvPr/>
          </p:nvGrpSpPr>
          <p:grpSpPr>
            <a:xfrm>
              <a:off x="7427355" y="1318887"/>
              <a:ext cx="3932560" cy="2310637"/>
              <a:chOff x="6260230" y="1255851"/>
              <a:chExt cx="3932560" cy="2310637"/>
            </a:xfrm>
          </p:grpSpPr>
          <p:grpSp>
            <p:nvGrpSpPr>
              <p:cNvPr id="81" name="Group 80">
                <a:extLst>
                  <a:ext uri="{FF2B5EF4-FFF2-40B4-BE49-F238E27FC236}">
                    <a16:creationId xmlns:a16="http://schemas.microsoft.com/office/drawing/2014/main" id="{FFE11C58-3EB1-A4CC-F90F-741417015BE7}"/>
                  </a:ext>
                </a:extLst>
              </p:cNvPr>
              <p:cNvGrpSpPr/>
              <p:nvPr/>
            </p:nvGrpSpPr>
            <p:grpSpPr>
              <a:xfrm>
                <a:off x="6260230" y="1255851"/>
                <a:ext cx="3932560" cy="2310637"/>
                <a:chOff x="5375227" y="1315949"/>
                <a:chExt cx="4248115" cy="2590180"/>
              </a:xfrm>
            </p:grpSpPr>
            <p:grpSp>
              <p:nvGrpSpPr>
                <p:cNvPr id="5" name="Group 4">
                  <a:extLst>
                    <a:ext uri="{FF2B5EF4-FFF2-40B4-BE49-F238E27FC236}">
                      <a16:creationId xmlns:a16="http://schemas.microsoft.com/office/drawing/2014/main" id="{C417D67F-4B5A-A480-2505-1C85CF003D28}"/>
                    </a:ext>
                  </a:extLst>
                </p:cNvPr>
                <p:cNvGrpSpPr/>
                <p:nvPr/>
              </p:nvGrpSpPr>
              <p:grpSpPr>
                <a:xfrm>
                  <a:off x="6096000" y="1511926"/>
                  <a:ext cx="3012237" cy="2189977"/>
                  <a:chOff x="4040659" y="1690688"/>
                  <a:chExt cx="4960887" cy="3157280"/>
                </a:xfrm>
              </p:grpSpPr>
              <p:cxnSp>
                <p:nvCxnSpPr>
                  <p:cNvPr id="6" name="Straight Arrow Connector 5">
                    <a:extLst>
                      <a:ext uri="{FF2B5EF4-FFF2-40B4-BE49-F238E27FC236}">
                        <a16:creationId xmlns:a16="http://schemas.microsoft.com/office/drawing/2014/main" id="{0731ECC0-97A1-BE9B-3175-10A64FC6D5AD}"/>
                      </a:ext>
                    </a:extLst>
                  </p:cNvPr>
                  <p:cNvCxnSpPr>
                    <a:cxnSpLocks/>
                  </p:cNvCxnSpPr>
                  <p:nvPr/>
                </p:nvCxnSpPr>
                <p:spPr>
                  <a:xfrm flipV="1">
                    <a:off x="4040659" y="1690688"/>
                    <a:ext cx="2275707" cy="20258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3CB44599-C79F-87BA-94CD-DEA115F97D25}"/>
                      </a:ext>
                    </a:extLst>
                  </p:cNvPr>
                  <p:cNvCxnSpPr>
                    <a:cxnSpLocks/>
                  </p:cNvCxnSpPr>
                  <p:nvPr/>
                </p:nvCxnSpPr>
                <p:spPr>
                  <a:xfrm>
                    <a:off x="4154285" y="3742038"/>
                    <a:ext cx="48472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8" name="Group 7">
                    <a:extLst>
                      <a:ext uri="{FF2B5EF4-FFF2-40B4-BE49-F238E27FC236}">
                        <a16:creationId xmlns:a16="http://schemas.microsoft.com/office/drawing/2014/main" id="{F7D2A08C-E84E-0078-952F-C9CC670DA0C5}"/>
                      </a:ext>
                    </a:extLst>
                  </p:cNvPr>
                  <p:cNvGrpSpPr/>
                  <p:nvPr/>
                </p:nvGrpSpPr>
                <p:grpSpPr>
                  <a:xfrm>
                    <a:off x="4040659" y="2793593"/>
                    <a:ext cx="2318954" cy="951470"/>
                    <a:chOff x="4411362" y="4695568"/>
                    <a:chExt cx="2318954" cy="951470"/>
                  </a:xfrm>
                </p:grpSpPr>
                <p:cxnSp>
                  <p:nvCxnSpPr>
                    <p:cNvPr id="13" name="Straight Arrow Connector 12">
                      <a:extLst>
                        <a:ext uri="{FF2B5EF4-FFF2-40B4-BE49-F238E27FC236}">
                          <a16:creationId xmlns:a16="http://schemas.microsoft.com/office/drawing/2014/main" id="{44449308-C6BD-FA5A-8218-69603A9927DA}"/>
                        </a:ext>
                      </a:extLst>
                    </p:cNvPr>
                    <p:cNvCxnSpPr>
                      <a:cxnSpLocks/>
                    </p:cNvCxnSpPr>
                    <p:nvPr/>
                  </p:nvCxnSpPr>
                  <p:spPr>
                    <a:xfrm>
                      <a:off x="4411362" y="5647038"/>
                      <a:ext cx="2318954" cy="0"/>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41E8E275-0A65-65BE-8A12-35165152BB92}"/>
                        </a:ext>
                      </a:extLst>
                    </p:cNvPr>
                    <p:cNvCxnSpPr>
                      <a:cxnSpLocks/>
                    </p:cNvCxnSpPr>
                    <p:nvPr/>
                  </p:nvCxnSpPr>
                  <p:spPr>
                    <a:xfrm flipV="1">
                      <a:off x="4411362" y="4695568"/>
                      <a:ext cx="1050324" cy="951470"/>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grpSp>
              <p:cxnSp>
                <p:nvCxnSpPr>
                  <p:cNvPr id="9" name="Straight Arrow Connector 8">
                    <a:extLst>
                      <a:ext uri="{FF2B5EF4-FFF2-40B4-BE49-F238E27FC236}">
                        <a16:creationId xmlns:a16="http://schemas.microsoft.com/office/drawing/2014/main" id="{09748358-3DBE-027D-69F4-F725C3CB6918}"/>
                      </a:ext>
                    </a:extLst>
                  </p:cNvPr>
                  <p:cNvCxnSpPr>
                    <a:cxnSpLocks/>
                  </p:cNvCxnSpPr>
                  <p:nvPr/>
                </p:nvCxnSpPr>
                <p:spPr>
                  <a:xfrm>
                    <a:off x="4040659" y="3745063"/>
                    <a:ext cx="1573427" cy="1102905"/>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CDA6577D-0150-EC56-AEF5-341701FBA8A2}"/>
                      </a:ext>
                    </a:extLst>
                  </p:cNvPr>
                  <p:cNvCxnSpPr>
                    <a:cxnSpLocks/>
                  </p:cNvCxnSpPr>
                  <p:nvPr/>
                </p:nvCxnSpPr>
                <p:spPr>
                  <a:xfrm flipV="1">
                    <a:off x="4040659" y="2343150"/>
                    <a:ext cx="4074641" cy="1401913"/>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grpSp>
            <p:cxnSp>
              <p:nvCxnSpPr>
                <p:cNvPr id="53" name="Straight Connector 52">
                  <a:extLst>
                    <a:ext uri="{FF2B5EF4-FFF2-40B4-BE49-F238E27FC236}">
                      <a16:creationId xmlns:a16="http://schemas.microsoft.com/office/drawing/2014/main" id="{1DBACC34-FE28-9C35-5270-6F9F5D0127FC}"/>
                    </a:ext>
                  </a:extLst>
                </p:cNvPr>
                <p:cNvCxnSpPr>
                  <a:cxnSpLocks/>
                </p:cNvCxnSpPr>
                <p:nvPr/>
              </p:nvCxnSpPr>
              <p:spPr>
                <a:xfrm flipH="1">
                  <a:off x="5375227" y="1332679"/>
                  <a:ext cx="8895" cy="257345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A733ED6-649E-6282-A87D-986550D5D827}"/>
                    </a:ext>
                  </a:extLst>
                </p:cNvPr>
                <p:cNvCxnSpPr>
                  <a:cxnSpLocks/>
                </p:cNvCxnSpPr>
                <p:nvPr/>
              </p:nvCxnSpPr>
              <p:spPr>
                <a:xfrm>
                  <a:off x="5384124" y="1332679"/>
                  <a:ext cx="42275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C8DAD01-924A-DC99-85AD-4AC9EE4D6A61}"/>
                    </a:ext>
                  </a:extLst>
                </p:cNvPr>
                <p:cNvCxnSpPr>
                  <a:cxnSpLocks/>
                </p:cNvCxnSpPr>
                <p:nvPr/>
              </p:nvCxnSpPr>
              <p:spPr>
                <a:xfrm flipV="1">
                  <a:off x="5375237" y="3861789"/>
                  <a:ext cx="4204644" cy="44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2E42243-B9E8-E3AE-6397-6115E21CF6ED}"/>
                    </a:ext>
                  </a:extLst>
                </p:cNvPr>
                <p:cNvCxnSpPr>
                  <a:cxnSpLocks/>
                </p:cNvCxnSpPr>
                <p:nvPr/>
              </p:nvCxnSpPr>
              <p:spPr>
                <a:xfrm flipH="1">
                  <a:off x="9611709" y="1315949"/>
                  <a:ext cx="11633" cy="2568009"/>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13" name="Straight Connector 112">
                <a:extLst>
                  <a:ext uri="{FF2B5EF4-FFF2-40B4-BE49-F238E27FC236}">
                    <a16:creationId xmlns:a16="http://schemas.microsoft.com/office/drawing/2014/main" id="{54139B1C-0CA9-CB41-1F7E-25131127D527}"/>
                  </a:ext>
                </a:extLst>
              </p:cNvPr>
              <p:cNvCxnSpPr/>
              <p:nvPr/>
            </p:nvCxnSpPr>
            <p:spPr>
              <a:xfrm flipH="1">
                <a:off x="7754055" y="1834400"/>
                <a:ext cx="1441924"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522C7B77-27BD-6992-EB72-531DFAF8A068}"/>
                  </a:ext>
                </a:extLst>
              </p:cNvPr>
              <p:cNvCxnSpPr>
                <a:cxnSpLocks/>
              </p:cNvCxnSpPr>
              <p:nvPr/>
            </p:nvCxnSpPr>
            <p:spPr>
              <a:xfrm flipH="1">
                <a:off x="8352187" y="1834400"/>
                <a:ext cx="843792" cy="857398"/>
              </a:xfrm>
              <a:prstGeom prst="line">
                <a:avLst/>
              </a:prstGeom>
              <a:ln>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1" name="TextBox 150">
                  <a:extLst>
                    <a:ext uri="{FF2B5EF4-FFF2-40B4-BE49-F238E27FC236}">
                      <a16:creationId xmlns:a16="http://schemas.microsoft.com/office/drawing/2014/main" id="{078235F8-D813-2900-C6E3-679418B3E2EB}"/>
                    </a:ext>
                  </a:extLst>
                </p:cNvPr>
                <p:cNvSpPr txBox="1"/>
                <p:nvPr/>
              </p:nvSpPr>
              <p:spPr>
                <a:xfrm>
                  <a:off x="10385678" y="1702012"/>
                  <a:ext cx="316685" cy="3843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b="1" i="1" smtClean="0">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𝒃</m:t>
                            </m:r>
                          </m:e>
                        </m:acc>
                      </m:oMath>
                    </m:oMathPara>
                  </a14:m>
                  <a:endParaRPr lang="en-US" dirty="0"/>
                </a:p>
              </p:txBody>
            </p:sp>
          </mc:Choice>
          <mc:Fallback xmlns="">
            <p:sp>
              <p:nvSpPr>
                <p:cNvPr id="151" name="TextBox 150">
                  <a:extLst>
                    <a:ext uri="{FF2B5EF4-FFF2-40B4-BE49-F238E27FC236}">
                      <a16:creationId xmlns:a16="http://schemas.microsoft.com/office/drawing/2014/main" id="{078235F8-D813-2900-C6E3-679418B3E2EB}"/>
                    </a:ext>
                  </a:extLst>
                </p:cNvPr>
                <p:cNvSpPr txBox="1">
                  <a:spLocks noRot="1" noChangeAspect="1" noMove="1" noResize="1" noEditPoints="1" noAdjustHandles="1" noChangeArrowheads="1" noChangeShapeType="1" noTextEdit="1"/>
                </p:cNvSpPr>
                <p:nvPr/>
              </p:nvSpPr>
              <p:spPr>
                <a:xfrm>
                  <a:off x="10385678" y="1702012"/>
                  <a:ext cx="316685" cy="384336"/>
                </a:xfrm>
                <a:prstGeom prst="rect">
                  <a:avLst/>
                </a:prstGeom>
                <a:blipFill>
                  <a:blip r:embed="rId17"/>
                  <a:stretch>
                    <a:fillRect t="-3125"/>
                  </a:stretch>
                </a:blipFill>
              </p:spPr>
              <p:txBody>
                <a:bodyPr/>
                <a:lstStyle/>
                <a:p>
                  <a:r>
                    <a:rPr lang="en-US">
                      <a:noFill/>
                    </a:rPr>
                    <a:t> </a:t>
                  </a:r>
                </a:p>
              </p:txBody>
            </p:sp>
          </mc:Fallback>
        </mc:AlternateContent>
      </p:grpSp>
      <p:grpSp>
        <p:nvGrpSpPr>
          <p:cNvPr id="159" name="Group 158">
            <a:extLst>
              <a:ext uri="{FF2B5EF4-FFF2-40B4-BE49-F238E27FC236}">
                <a16:creationId xmlns:a16="http://schemas.microsoft.com/office/drawing/2014/main" id="{85F86A57-FDAF-13B3-397A-6B01DFCDF66A}"/>
              </a:ext>
            </a:extLst>
          </p:cNvPr>
          <p:cNvGrpSpPr/>
          <p:nvPr/>
        </p:nvGrpSpPr>
        <p:grpSpPr>
          <a:xfrm>
            <a:off x="7407243" y="4058918"/>
            <a:ext cx="3932560" cy="2422173"/>
            <a:chOff x="7407243" y="4058918"/>
            <a:chExt cx="3932560" cy="2422173"/>
          </a:xfrm>
        </p:grpSpPr>
        <p:grpSp>
          <p:nvGrpSpPr>
            <p:cNvPr id="124" name="Group 123">
              <a:extLst>
                <a:ext uri="{FF2B5EF4-FFF2-40B4-BE49-F238E27FC236}">
                  <a16:creationId xmlns:a16="http://schemas.microsoft.com/office/drawing/2014/main" id="{7EEB11CA-71C7-8846-E268-50413297D65E}"/>
                </a:ext>
              </a:extLst>
            </p:cNvPr>
            <p:cNvGrpSpPr/>
            <p:nvPr/>
          </p:nvGrpSpPr>
          <p:grpSpPr>
            <a:xfrm>
              <a:off x="7407243" y="4058918"/>
              <a:ext cx="3932560" cy="2422173"/>
              <a:chOff x="5767180" y="4065490"/>
              <a:chExt cx="3932560" cy="2422173"/>
            </a:xfrm>
          </p:grpSpPr>
          <p:grpSp>
            <p:nvGrpSpPr>
              <p:cNvPr id="29" name="Group 28">
                <a:extLst>
                  <a:ext uri="{FF2B5EF4-FFF2-40B4-BE49-F238E27FC236}">
                    <a16:creationId xmlns:a16="http://schemas.microsoft.com/office/drawing/2014/main" id="{DB0F0B9C-35AC-02CD-CCAC-1E5CBAC1D2CA}"/>
                  </a:ext>
                </a:extLst>
              </p:cNvPr>
              <p:cNvGrpSpPr/>
              <p:nvPr/>
            </p:nvGrpSpPr>
            <p:grpSpPr>
              <a:xfrm>
                <a:off x="6096000" y="4116710"/>
                <a:ext cx="3241858" cy="2370953"/>
                <a:chOff x="6058259" y="1892708"/>
                <a:chExt cx="4960887" cy="3295907"/>
              </a:xfrm>
            </p:grpSpPr>
            <p:grpSp>
              <p:nvGrpSpPr>
                <p:cNvPr id="15" name="Group 14">
                  <a:extLst>
                    <a:ext uri="{FF2B5EF4-FFF2-40B4-BE49-F238E27FC236}">
                      <a16:creationId xmlns:a16="http://schemas.microsoft.com/office/drawing/2014/main" id="{E01684B2-331C-8C1F-07B1-CA14B0160CBB}"/>
                    </a:ext>
                  </a:extLst>
                </p:cNvPr>
                <p:cNvGrpSpPr/>
                <p:nvPr/>
              </p:nvGrpSpPr>
              <p:grpSpPr>
                <a:xfrm>
                  <a:off x="6058259" y="2031335"/>
                  <a:ext cx="4960887" cy="3157280"/>
                  <a:chOff x="4040659" y="1690688"/>
                  <a:chExt cx="4960887" cy="3157280"/>
                </a:xfrm>
              </p:grpSpPr>
              <p:cxnSp>
                <p:nvCxnSpPr>
                  <p:cNvPr id="16" name="Straight Arrow Connector 15">
                    <a:extLst>
                      <a:ext uri="{FF2B5EF4-FFF2-40B4-BE49-F238E27FC236}">
                        <a16:creationId xmlns:a16="http://schemas.microsoft.com/office/drawing/2014/main" id="{CC5D5A0E-94BB-0A72-AB02-0AADB5397732}"/>
                      </a:ext>
                    </a:extLst>
                  </p:cNvPr>
                  <p:cNvCxnSpPr>
                    <a:cxnSpLocks/>
                  </p:cNvCxnSpPr>
                  <p:nvPr/>
                </p:nvCxnSpPr>
                <p:spPr>
                  <a:xfrm flipV="1">
                    <a:off x="4040659" y="1690688"/>
                    <a:ext cx="2275707" cy="202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9B718F7-ADE8-37DA-C898-6B9330715E64}"/>
                      </a:ext>
                    </a:extLst>
                  </p:cNvPr>
                  <p:cNvCxnSpPr>
                    <a:cxnSpLocks/>
                  </p:cNvCxnSpPr>
                  <p:nvPr/>
                </p:nvCxnSpPr>
                <p:spPr>
                  <a:xfrm>
                    <a:off x="4154285" y="3742038"/>
                    <a:ext cx="48472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29355A53-2294-B4DA-4131-C5F39D280426}"/>
                      </a:ext>
                    </a:extLst>
                  </p:cNvPr>
                  <p:cNvGrpSpPr/>
                  <p:nvPr/>
                </p:nvGrpSpPr>
                <p:grpSpPr>
                  <a:xfrm>
                    <a:off x="4040659" y="2793593"/>
                    <a:ext cx="2318954" cy="951470"/>
                    <a:chOff x="4411362" y="4695568"/>
                    <a:chExt cx="2318954" cy="951470"/>
                  </a:xfrm>
                </p:grpSpPr>
                <p:cxnSp>
                  <p:nvCxnSpPr>
                    <p:cNvPr id="23" name="Straight Arrow Connector 22">
                      <a:extLst>
                        <a:ext uri="{FF2B5EF4-FFF2-40B4-BE49-F238E27FC236}">
                          <a16:creationId xmlns:a16="http://schemas.microsoft.com/office/drawing/2014/main" id="{09EB54D4-A162-91D1-DDFD-C3706AA75CFF}"/>
                        </a:ext>
                      </a:extLst>
                    </p:cNvPr>
                    <p:cNvCxnSpPr>
                      <a:cxnSpLocks/>
                    </p:cNvCxnSpPr>
                    <p:nvPr/>
                  </p:nvCxnSpPr>
                  <p:spPr>
                    <a:xfrm>
                      <a:off x="4411362" y="5647038"/>
                      <a:ext cx="2318954"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A67B878-4375-81FA-391A-BCB4BE8DF4D3}"/>
                        </a:ext>
                      </a:extLst>
                    </p:cNvPr>
                    <p:cNvCxnSpPr>
                      <a:cxnSpLocks/>
                    </p:cNvCxnSpPr>
                    <p:nvPr/>
                  </p:nvCxnSpPr>
                  <p:spPr>
                    <a:xfrm flipV="1">
                      <a:off x="4411362" y="4695568"/>
                      <a:ext cx="1050324" cy="95147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9" name="Straight Arrow Connector 18">
                    <a:extLst>
                      <a:ext uri="{FF2B5EF4-FFF2-40B4-BE49-F238E27FC236}">
                        <a16:creationId xmlns:a16="http://schemas.microsoft.com/office/drawing/2014/main" id="{DFAE7CF7-215C-20C2-E0CD-67224A505139}"/>
                      </a:ext>
                    </a:extLst>
                  </p:cNvPr>
                  <p:cNvCxnSpPr>
                    <a:cxnSpLocks/>
                  </p:cNvCxnSpPr>
                  <p:nvPr/>
                </p:nvCxnSpPr>
                <p:spPr>
                  <a:xfrm>
                    <a:off x="4040659" y="3745063"/>
                    <a:ext cx="1573427" cy="110290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6729C03-A649-9CCE-AD56-74333609F175}"/>
                      </a:ext>
                    </a:extLst>
                  </p:cNvPr>
                  <p:cNvCxnSpPr>
                    <a:cxnSpLocks/>
                  </p:cNvCxnSpPr>
                  <p:nvPr/>
                </p:nvCxnSpPr>
                <p:spPr>
                  <a:xfrm flipV="1">
                    <a:off x="4040659" y="2343150"/>
                    <a:ext cx="4074641" cy="140191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5" name="Straight Arrow Connector 24">
                  <a:extLst>
                    <a:ext uri="{FF2B5EF4-FFF2-40B4-BE49-F238E27FC236}">
                      <a16:creationId xmlns:a16="http://schemas.microsoft.com/office/drawing/2014/main" id="{80D280B1-EA8D-BF9F-9395-8CA0061AB024}"/>
                    </a:ext>
                  </a:extLst>
                </p:cNvPr>
                <p:cNvCxnSpPr>
                  <a:cxnSpLocks/>
                </p:cNvCxnSpPr>
                <p:nvPr/>
              </p:nvCxnSpPr>
              <p:spPr>
                <a:xfrm flipV="1">
                  <a:off x="6058259" y="1892708"/>
                  <a:ext cx="3489348" cy="2189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8E96F35-234A-B29A-2FA4-DDE5F2FD90CD}"/>
                    </a:ext>
                  </a:extLst>
                </p:cNvPr>
                <p:cNvCxnSpPr>
                  <a:cxnSpLocks/>
                </p:cNvCxnSpPr>
                <p:nvPr/>
              </p:nvCxnSpPr>
              <p:spPr>
                <a:xfrm flipV="1">
                  <a:off x="6096000" y="3089237"/>
                  <a:ext cx="1535152" cy="99344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8" name="Straight Connector 87">
                <a:extLst>
                  <a:ext uri="{FF2B5EF4-FFF2-40B4-BE49-F238E27FC236}">
                    <a16:creationId xmlns:a16="http://schemas.microsoft.com/office/drawing/2014/main" id="{9EC65A21-B4B4-26EB-E633-9668AC107200}"/>
                  </a:ext>
                </a:extLst>
              </p:cNvPr>
              <p:cNvCxnSpPr>
                <a:cxnSpLocks/>
              </p:cNvCxnSpPr>
              <p:nvPr/>
            </p:nvCxnSpPr>
            <p:spPr>
              <a:xfrm flipH="1">
                <a:off x="5767180" y="4080414"/>
                <a:ext cx="8234" cy="2295713"/>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87ECDC3-F147-0FF9-D7C8-420CE662D387}"/>
                  </a:ext>
                </a:extLst>
              </p:cNvPr>
              <p:cNvCxnSpPr>
                <a:cxnSpLocks/>
              </p:cNvCxnSpPr>
              <p:nvPr/>
            </p:nvCxnSpPr>
            <p:spPr>
              <a:xfrm>
                <a:off x="5775416" y="4080414"/>
                <a:ext cx="391354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0BFB587-7652-FBDF-D87C-7095F288B90D}"/>
                  </a:ext>
                </a:extLst>
              </p:cNvPr>
              <p:cNvCxnSpPr>
                <a:cxnSpLocks/>
              </p:cNvCxnSpPr>
              <p:nvPr/>
            </p:nvCxnSpPr>
            <p:spPr>
              <a:xfrm flipV="1">
                <a:off x="5767189" y="6336572"/>
                <a:ext cx="3892318" cy="39555"/>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512CD23-2A82-3AC2-1B8F-8CAE07EE9CEF}"/>
                  </a:ext>
                </a:extLst>
              </p:cNvPr>
              <p:cNvCxnSpPr>
                <a:cxnSpLocks/>
              </p:cNvCxnSpPr>
              <p:nvPr/>
            </p:nvCxnSpPr>
            <p:spPr>
              <a:xfrm flipH="1">
                <a:off x="9688971" y="4065490"/>
                <a:ext cx="10769" cy="22908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C2E35E82-5158-8721-6A9C-2604E3085BE7}"/>
                  </a:ext>
                </a:extLst>
              </p:cNvPr>
              <p:cNvCxnSpPr>
                <a:cxnSpLocks/>
              </p:cNvCxnSpPr>
              <p:nvPr/>
            </p:nvCxnSpPr>
            <p:spPr>
              <a:xfrm>
                <a:off x="8118389" y="4324865"/>
                <a:ext cx="640322" cy="37064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E0A2DB6-A0AF-0C38-4E92-32274706D91F}"/>
                  </a:ext>
                </a:extLst>
              </p:cNvPr>
              <p:cNvCxnSpPr>
                <a:cxnSpLocks/>
              </p:cNvCxnSpPr>
              <p:nvPr/>
            </p:nvCxnSpPr>
            <p:spPr>
              <a:xfrm flipH="1">
                <a:off x="6703425" y="4702713"/>
                <a:ext cx="2017620" cy="1435421"/>
              </a:xfrm>
              <a:prstGeom prst="line">
                <a:avLst/>
              </a:prstGeom>
              <a:ln>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2" name="TextBox 151">
                  <a:extLst>
                    <a:ext uri="{FF2B5EF4-FFF2-40B4-BE49-F238E27FC236}">
                      <a16:creationId xmlns:a16="http://schemas.microsoft.com/office/drawing/2014/main" id="{A5A1FE35-B178-A8EB-D95F-F9BD1AFEA91F}"/>
                    </a:ext>
                  </a:extLst>
                </p:cNvPr>
                <p:cNvSpPr txBox="1"/>
                <p:nvPr/>
              </p:nvSpPr>
              <p:spPr>
                <a:xfrm>
                  <a:off x="10361108" y="4519879"/>
                  <a:ext cx="316685" cy="3843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b="1" i="1" smtClean="0">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𝒃</m:t>
                            </m:r>
                          </m:e>
                        </m:acc>
                      </m:oMath>
                    </m:oMathPara>
                  </a14:m>
                  <a:endParaRPr lang="en-US" dirty="0"/>
                </a:p>
              </p:txBody>
            </p:sp>
          </mc:Choice>
          <mc:Fallback xmlns="">
            <p:sp>
              <p:nvSpPr>
                <p:cNvPr id="152" name="TextBox 151">
                  <a:extLst>
                    <a:ext uri="{FF2B5EF4-FFF2-40B4-BE49-F238E27FC236}">
                      <a16:creationId xmlns:a16="http://schemas.microsoft.com/office/drawing/2014/main" id="{A5A1FE35-B178-A8EB-D95F-F9BD1AFEA91F}"/>
                    </a:ext>
                  </a:extLst>
                </p:cNvPr>
                <p:cNvSpPr txBox="1">
                  <a:spLocks noRot="1" noChangeAspect="1" noMove="1" noResize="1" noEditPoints="1" noAdjustHandles="1" noChangeArrowheads="1" noChangeShapeType="1" noTextEdit="1"/>
                </p:cNvSpPr>
                <p:nvPr/>
              </p:nvSpPr>
              <p:spPr>
                <a:xfrm>
                  <a:off x="10361108" y="4519879"/>
                  <a:ext cx="316685" cy="384336"/>
                </a:xfrm>
                <a:prstGeom prst="rect">
                  <a:avLst/>
                </a:prstGeom>
                <a:blipFill>
                  <a:blip r:embed="rId19"/>
                  <a:stretch>
                    <a:fillRect t="-3226"/>
                  </a:stretch>
                </a:blipFill>
              </p:spPr>
              <p:txBody>
                <a:bodyPr/>
                <a:lstStyle/>
                <a:p>
                  <a:r>
                    <a:rPr lang="en-US">
                      <a:noFill/>
                    </a:rPr>
                    <a:t> </a:t>
                  </a:r>
                </a:p>
              </p:txBody>
            </p:sp>
          </mc:Fallback>
        </mc:AlternateContent>
      </p:grpSp>
      <p:grpSp>
        <p:nvGrpSpPr>
          <p:cNvPr id="3" name="Group 2">
            <a:extLst>
              <a:ext uri="{FF2B5EF4-FFF2-40B4-BE49-F238E27FC236}">
                <a16:creationId xmlns:a16="http://schemas.microsoft.com/office/drawing/2014/main" id="{D89745AE-DA7D-E094-FCAC-CF300C6EB399}"/>
              </a:ext>
            </a:extLst>
          </p:cNvPr>
          <p:cNvGrpSpPr/>
          <p:nvPr/>
        </p:nvGrpSpPr>
        <p:grpSpPr>
          <a:xfrm>
            <a:off x="1752696" y="4073842"/>
            <a:ext cx="3932560" cy="2531438"/>
            <a:chOff x="2858358" y="4116569"/>
            <a:chExt cx="3932560" cy="2531438"/>
          </a:xfrm>
        </p:grpSpPr>
        <mc:AlternateContent xmlns:mc="http://schemas.openxmlformats.org/markup-compatibility/2006">
          <mc:Choice xmlns:a14="http://schemas.microsoft.com/office/drawing/2010/main" Requires="a14">
            <p:sp>
              <p:nvSpPr>
                <p:cNvPr id="140" name="TextBox 139">
                  <a:extLst>
                    <a:ext uri="{FF2B5EF4-FFF2-40B4-BE49-F238E27FC236}">
                      <a16:creationId xmlns:a16="http://schemas.microsoft.com/office/drawing/2014/main" id="{8E52D58F-4E7F-CE24-A884-E1C4F8D4DED9}"/>
                    </a:ext>
                  </a:extLst>
                </p:cNvPr>
                <p:cNvSpPr txBox="1"/>
                <p:nvPr/>
              </p:nvSpPr>
              <p:spPr>
                <a:xfrm>
                  <a:off x="3601156" y="4761050"/>
                  <a:ext cx="43351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𝒂</m:t>
                            </m:r>
                          </m:e>
                          <m:sub>
                            <m:r>
                              <a:rPr lang="en-US" i="1">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p:sp>
              <p:nvSpPr>
                <p:cNvPr id="140" name="TextBox 139">
                  <a:extLst>
                    <a:ext uri="{FF2B5EF4-FFF2-40B4-BE49-F238E27FC236}">
                      <a16:creationId xmlns:a16="http://schemas.microsoft.com/office/drawing/2014/main" id="{8E52D58F-4E7F-CE24-A884-E1C4F8D4DED9}"/>
                    </a:ext>
                  </a:extLst>
                </p:cNvPr>
                <p:cNvSpPr txBox="1">
                  <a:spLocks noRot="1" noChangeAspect="1" noMove="1" noResize="1" noEditPoints="1" noAdjustHandles="1" noChangeArrowheads="1" noChangeShapeType="1" noTextEdit="1"/>
                </p:cNvSpPr>
                <p:nvPr/>
              </p:nvSpPr>
              <p:spPr>
                <a:xfrm>
                  <a:off x="3601156" y="4761050"/>
                  <a:ext cx="433515" cy="3693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1" name="TextBox 140">
                  <a:extLst>
                    <a:ext uri="{FF2B5EF4-FFF2-40B4-BE49-F238E27FC236}">
                      <a16:creationId xmlns:a16="http://schemas.microsoft.com/office/drawing/2014/main" id="{AB0FCFB7-2511-5E7D-4ADD-C9D5F61EA8FE}"/>
                    </a:ext>
                  </a:extLst>
                </p:cNvPr>
                <p:cNvSpPr txBox="1"/>
                <p:nvPr/>
              </p:nvSpPr>
              <p:spPr>
                <a:xfrm>
                  <a:off x="4476364" y="5628154"/>
                  <a:ext cx="43351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𝒂</m:t>
                            </m:r>
                          </m:e>
                          <m:sub>
                            <m:r>
                              <a:rPr lang="en-US" b="0" i="1" smtClean="0">
                                <a:solidFill>
                                  <a:srgbClr val="FF0000"/>
                                </a:solidFill>
                                <a:latin typeface="Cambria Math" panose="02040503050406030204" pitchFamily="18" charset="0"/>
                              </a:rPr>
                              <m:t>2</m:t>
                            </m:r>
                          </m:sub>
                        </m:sSub>
                      </m:oMath>
                    </m:oMathPara>
                  </a14:m>
                  <a:endParaRPr lang="en-US" dirty="0">
                    <a:solidFill>
                      <a:srgbClr val="FF0000"/>
                    </a:solidFill>
                  </a:endParaRPr>
                </a:p>
              </p:txBody>
            </p:sp>
          </mc:Choice>
          <mc:Fallback>
            <p:sp>
              <p:nvSpPr>
                <p:cNvPr id="141" name="TextBox 140">
                  <a:extLst>
                    <a:ext uri="{FF2B5EF4-FFF2-40B4-BE49-F238E27FC236}">
                      <a16:creationId xmlns:a16="http://schemas.microsoft.com/office/drawing/2014/main" id="{AB0FCFB7-2511-5E7D-4ADD-C9D5F61EA8FE}"/>
                    </a:ext>
                  </a:extLst>
                </p:cNvPr>
                <p:cNvSpPr txBox="1">
                  <a:spLocks noRot="1" noChangeAspect="1" noMove="1" noResize="1" noEditPoints="1" noAdjustHandles="1" noChangeArrowheads="1" noChangeShapeType="1" noTextEdit="1"/>
                </p:cNvSpPr>
                <p:nvPr/>
              </p:nvSpPr>
              <p:spPr>
                <a:xfrm>
                  <a:off x="4476364" y="5628154"/>
                  <a:ext cx="433515"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2" name="TextBox 141">
                  <a:extLst>
                    <a:ext uri="{FF2B5EF4-FFF2-40B4-BE49-F238E27FC236}">
                      <a16:creationId xmlns:a16="http://schemas.microsoft.com/office/drawing/2014/main" id="{64C40889-7749-7C70-B76D-6BBA50640C21}"/>
                    </a:ext>
                  </a:extLst>
                </p:cNvPr>
                <p:cNvSpPr txBox="1"/>
                <p:nvPr/>
              </p:nvSpPr>
              <p:spPr>
                <a:xfrm>
                  <a:off x="3868939" y="6278675"/>
                  <a:ext cx="43351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𝒂</m:t>
                            </m:r>
                          </m:e>
                          <m:sub>
                            <m:r>
                              <a:rPr lang="en-US" b="0" i="1" smtClean="0">
                                <a:solidFill>
                                  <a:srgbClr val="FF0000"/>
                                </a:solidFill>
                                <a:latin typeface="Cambria Math" panose="02040503050406030204" pitchFamily="18" charset="0"/>
                              </a:rPr>
                              <m:t>3</m:t>
                            </m:r>
                          </m:sub>
                        </m:sSub>
                      </m:oMath>
                    </m:oMathPara>
                  </a14:m>
                  <a:endParaRPr lang="en-US" dirty="0">
                    <a:solidFill>
                      <a:srgbClr val="FF0000"/>
                    </a:solidFill>
                  </a:endParaRPr>
                </a:p>
              </p:txBody>
            </p:sp>
          </mc:Choice>
          <mc:Fallback>
            <p:sp>
              <p:nvSpPr>
                <p:cNvPr id="142" name="TextBox 141">
                  <a:extLst>
                    <a:ext uri="{FF2B5EF4-FFF2-40B4-BE49-F238E27FC236}">
                      <a16:creationId xmlns:a16="http://schemas.microsoft.com/office/drawing/2014/main" id="{64C40889-7749-7C70-B76D-6BBA50640C21}"/>
                    </a:ext>
                  </a:extLst>
                </p:cNvPr>
                <p:cNvSpPr txBox="1">
                  <a:spLocks noRot="1" noChangeAspect="1" noMove="1" noResize="1" noEditPoints="1" noAdjustHandles="1" noChangeArrowheads="1" noChangeShapeType="1" noTextEdit="1"/>
                </p:cNvSpPr>
                <p:nvPr/>
              </p:nvSpPr>
              <p:spPr>
                <a:xfrm>
                  <a:off x="3868939" y="6278675"/>
                  <a:ext cx="433515" cy="369332"/>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3" name="TextBox 142">
                  <a:extLst>
                    <a:ext uri="{FF2B5EF4-FFF2-40B4-BE49-F238E27FC236}">
                      <a16:creationId xmlns:a16="http://schemas.microsoft.com/office/drawing/2014/main" id="{0626DD72-D2F2-D995-9A1C-98C17369988E}"/>
                    </a:ext>
                  </a:extLst>
                </p:cNvPr>
                <p:cNvSpPr txBox="1"/>
                <p:nvPr/>
              </p:nvSpPr>
              <p:spPr>
                <a:xfrm>
                  <a:off x="4170075" y="4666021"/>
                  <a:ext cx="43351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b="1" i="1" smtClean="0">
                                <a:solidFill>
                                  <a:srgbClr val="FF0000"/>
                                </a:solidFill>
                                <a:latin typeface="Cambria Math" panose="02040503050406030204" pitchFamily="18" charset="0"/>
                              </a:rPr>
                            </m:ctrlPr>
                          </m:sSupPr>
                          <m:e>
                            <m:r>
                              <a:rPr lang="en-US" b="1" i="1" smtClean="0">
                                <a:solidFill>
                                  <a:srgbClr val="FF0000"/>
                                </a:solidFill>
                                <a:latin typeface="Cambria Math" panose="02040503050406030204" pitchFamily="18" charset="0"/>
                              </a:rPr>
                              <m:t>𝒂</m:t>
                            </m:r>
                          </m:e>
                          <m:sup>
                            <m:r>
                              <a:rPr lang="en-US" b="1" i="1" smtClean="0">
                                <a:solidFill>
                                  <a:srgbClr val="FF0000"/>
                                </a:solidFill>
                                <a:latin typeface="Cambria Math" panose="02040503050406030204" pitchFamily="18" charset="0"/>
                              </a:rPr>
                              <m:t>′</m:t>
                            </m:r>
                          </m:sup>
                        </m:sSup>
                      </m:oMath>
                    </m:oMathPara>
                  </a14:m>
                  <a:endParaRPr lang="en-US" dirty="0">
                    <a:solidFill>
                      <a:srgbClr val="FF0000"/>
                    </a:solidFill>
                  </a:endParaRPr>
                </a:p>
              </p:txBody>
            </p:sp>
          </mc:Choice>
          <mc:Fallback>
            <p:sp>
              <p:nvSpPr>
                <p:cNvPr id="143" name="TextBox 142">
                  <a:extLst>
                    <a:ext uri="{FF2B5EF4-FFF2-40B4-BE49-F238E27FC236}">
                      <a16:creationId xmlns:a16="http://schemas.microsoft.com/office/drawing/2014/main" id="{0626DD72-D2F2-D995-9A1C-98C17369988E}"/>
                    </a:ext>
                  </a:extLst>
                </p:cNvPr>
                <p:cNvSpPr txBox="1">
                  <a:spLocks noRot="1" noChangeAspect="1" noMove="1" noResize="1" noEditPoints="1" noAdjustHandles="1" noChangeArrowheads="1" noChangeShapeType="1" noTextEdit="1"/>
                </p:cNvSpPr>
                <p:nvPr/>
              </p:nvSpPr>
              <p:spPr>
                <a:xfrm>
                  <a:off x="4170075" y="4666021"/>
                  <a:ext cx="433515" cy="369332"/>
                </a:xfrm>
                <a:prstGeom prst="rect">
                  <a:avLst/>
                </a:prstGeom>
                <a:blipFill>
                  <a:blip r:embed="rId23"/>
                  <a:stretch>
                    <a:fillRect/>
                  </a:stretch>
                </a:blipFill>
              </p:spPr>
              <p:txBody>
                <a:bodyPr/>
                <a:lstStyle/>
                <a:p>
                  <a:r>
                    <a:rPr lang="en-US">
                      <a:noFill/>
                    </a:rPr>
                    <a:t> </a:t>
                  </a:r>
                </a:p>
              </p:txBody>
            </p:sp>
          </mc:Fallback>
        </mc:AlternateContent>
        <p:grpSp>
          <p:nvGrpSpPr>
            <p:cNvPr id="158" name="Group 157">
              <a:extLst>
                <a:ext uri="{FF2B5EF4-FFF2-40B4-BE49-F238E27FC236}">
                  <a16:creationId xmlns:a16="http://schemas.microsoft.com/office/drawing/2014/main" id="{3153D026-5506-9F08-C58D-38A93F774B72}"/>
                </a:ext>
              </a:extLst>
            </p:cNvPr>
            <p:cNvGrpSpPr/>
            <p:nvPr/>
          </p:nvGrpSpPr>
          <p:grpSpPr>
            <a:xfrm>
              <a:off x="2858358" y="4116569"/>
              <a:ext cx="3932560" cy="2402896"/>
              <a:chOff x="1880240" y="4084939"/>
              <a:chExt cx="3932560" cy="2402896"/>
            </a:xfrm>
          </p:grpSpPr>
          <p:grpSp>
            <p:nvGrpSpPr>
              <p:cNvPr id="123" name="Group 122">
                <a:extLst>
                  <a:ext uri="{FF2B5EF4-FFF2-40B4-BE49-F238E27FC236}">
                    <a16:creationId xmlns:a16="http://schemas.microsoft.com/office/drawing/2014/main" id="{A57C79A1-A17F-9927-F5AA-B7D8F0945518}"/>
                  </a:ext>
                </a:extLst>
              </p:cNvPr>
              <p:cNvGrpSpPr/>
              <p:nvPr/>
            </p:nvGrpSpPr>
            <p:grpSpPr>
              <a:xfrm>
                <a:off x="1880240" y="4084939"/>
                <a:ext cx="3932560" cy="2402896"/>
                <a:chOff x="739348" y="4085275"/>
                <a:chExt cx="3932560" cy="2402896"/>
              </a:xfrm>
            </p:grpSpPr>
            <p:cxnSp>
              <p:nvCxnSpPr>
                <p:cNvPr id="84" name="Straight Connector 83">
                  <a:extLst>
                    <a:ext uri="{FF2B5EF4-FFF2-40B4-BE49-F238E27FC236}">
                      <a16:creationId xmlns:a16="http://schemas.microsoft.com/office/drawing/2014/main" id="{8F470C37-A424-DA65-41DF-CC56861C8431}"/>
                    </a:ext>
                  </a:extLst>
                </p:cNvPr>
                <p:cNvCxnSpPr>
                  <a:cxnSpLocks/>
                </p:cNvCxnSpPr>
                <p:nvPr/>
              </p:nvCxnSpPr>
              <p:spPr>
                <a:xfrm flipH="1">
                  <a:off x="739348" y="4100199"/>
                  <a:ext cx="8234" cy="2295713"/>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A7C1AF50-EE71-0A1A-42A7-86E3F738ACCF}"/>
                    </a:ext>
                  </a:extLst>
                </p:cNvPr>
                <p:cNvCxnSpPr>
                  <a:cxnSpLocks/>
                </p:cNvCxnSpPr>
                <p:nvPr/>
              </p:nvCxnSpPr>
              <p:spPr>
                <a:xfrm>
                  <a:off x="747584" y="4100199"/>
                  <a:ext cx="391354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B541AAD-141A-A54B-53E8-4D708198FF9E}"/>
                    </a:ext>
                  </a:extLst>
                </p:cNvPr>
                <p:cNvCxnSpPr>
                  <a:cxnSpLocks/>
                </p:cNvCxnSpPr>
                <p:nvPr/>
              </p:nvCxnSpPr>
              <p:spPr>
                <a:xfrm flipV="1">
                  <a:off x="739357" y="6356357"/>
                  <a:ext cx="3892318" cy="39555"/>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0AD6A2A-D9CE-2431-7447-03094664368C}"/>
                    </a:ext>
                  </a:extLst>
                </p:cNvPr>
                <p:cNvCxnSpPr>
                  <a:cxnSpLocks/>
                </p:cNvCxnSpPr>
                <p:nvPr/>
              </p:nvCxnSpPr>
              <p:spPr>
                <a:xfrm flipH="1">
                  <a:off x="4661139" y="4085275"/>
                  <a:ext cx="10769" cy="2290859"/>
                </a:xfrm>
                <a:prstGeom prst="line">
                  <a:avLst/>
                </a:prstGeom>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A3231450-B69A-D173-346D-58579DE1E924}"/>
                    </a:ext>
                  </a:extLst>
                </p:cNvPr>
                <p:cNvGrpSpPr/>
                <p:nvPr/>
              </p:nvGrpSpPr>
              <p:grpSpPr>
                <a:xfrm>
                  <a:off x="1170026" y="4117218"/>
                  <a:ext cx="3241858" cy="2370953"/>
                  <a:chOff x="6058259" y="1892708"/>
                  <a:chExt cx="4960887" cy="3295907"/>
                </a:xfrm>
              </p:grpSpPr>
              <p:grpSp>
                <p:nvGrpSpPr>
                  <p:cNvPr id="93" name="Group 92">
                    <a:extLst>
                      <a:ext uri="{FF2B5EF4-FFF2-40B4-BE49-F238E27FC236}">
                        <a16:creationId xmlns:a16="http://schemas.microsoft.com/office/drawing/2014/main" id="{774CCD0C-18BF-9C63-A4AC-5C6BD1ED021B}"/>
                      </a:ext>
                    </a:extLst>
                  </p:cNvPr>
                  <p:cNvGrpSpPr/>
                  <p:nvPr/>
                </p:nvGrpSpPr>
                <p:grpSpPr>
                  <a:xfrm>
                    <a:off x="6058259" y="2031335"/>
                    <a:ext cx="4960887" cy="3157280"/>
                    <a:chOff x="4040659" y="1690688"/>
                    <a:chExt cx="4960887" cy="3157280"/>
                  </a:xfrm>
                </p:grpSpPr>
                <p:cxnSp>
                  <p:nvCxnSpPr>
                    <p:cNvPr id="98" name="Straight Arrow Connector 97">
                      <a:extLst>
                        <a:ext uri="{FF2B5EF4-FFF2-40B4-BE49-F238E27FC236}">
                          <a16:creationId xmlns:a16="http://schemas.microsoft.com/office/drawing/2014/main" id="{19C7D91A-4F26-612A-C677-87DD35665B0F}"/>
                        </a:ext>
                      </a:extLst>
                    </p:cNvPr>
                    <p:cNvCxnSpPr>
                      <a:cxnSpLocks/>
                    </p:cNvCxnSpPr>
                    <p:nvPr/>
                  </p:nvCxnSpPr>
                  <p:spPr>
                    <a:xfrm flipV="1">
                      <a:off x="4040659" y="1690688"/>
                      <a:ext cx="2275707" cy="202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A13A9298-3BE3-31AF-FA3A-4479B6920A42}"/>
                        </a:ext>
                      </a:extLst>
                    </p:cNvPr>
                    <p:cNvCxnSpPr>
                      <a:cxnSpLocks/>
                    </p:cNvCxnSpPr>
                    <p:nvPr/>
                  </p:nvCxnSpPr>
                  <p:spPr>
                    <a:xfrm>
                      <a:off x="4154285" y="3742038"/>
                      <a:ext cx="48472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9B6266DE-4D83-0C93-0742-7ABA951303AB}"/>
                        </a:ext>
                      </a:extLst>
                    </p:cNvPr>
                    <p:cNvGrpSpPr/>
                    <p:nvPr/>
                  </p:nvGrpSpPr>
                  <p:grpSpPr>
                    <a:xfrm>
                      <a:off x="4040659" y="2793593"/>
                      <a:ext cx="2318954" cy="951470"/>
                      <a:chOff x="4411362" y="4695568"/>
                      <a:chExt cx="2318954" cy="951470"/>
                    </a:xfrm>
                  </p:grpSpPr>
                  <p:cxnSp>
                    <p:nvCxnSpPr>
                      <p:cNvPr id="105" name="Straight Arrow Connector 104">
                        <a:extLst>
                          <a:ext uri="{FF2B5EF4-FFF2-40B4-BE49-F238E27FC236}">
                            <a16:creationId xmlns:a16="http://schemas.microsoft.com/office/drawing/2014/main" id="{762ECD03-D525-BEC7-FD70-926A5A03E92B}"/>
                          </a:ext>
                        </a:extLst>
                      </p:cNvPr>
                      <p:cNvCxnSpPr>
                        <a:cxnSpLocks/>
                      </p:cNvCxnSpPr>
                      <p:nvPr/>
                    </p:nvCxnSpPr>
                    <p:spPr>
                      <a:xfrm>
                        <a:off x="4411362" y="5647038"/>
                        <a:ext cx="2318954"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A103B65B-4651-28DE-90D5-EE694D5D0D6B}"/>
                          </a:ext>
                        </a:extLst>
                      </p:cNvPr>
                      <p:cNvCxnSpPr>
                        <a:cxnSpLocks/>
                      </p:cNvCxnSpPr>
                      <p:nvPr/>
                    </p:nvCxnSpPr>
                    <p:spPr>
                      <a:xfrm flipV="1">
                        <a:off x="4411362" y="4695568"/>
                        <a:ext cx="1050324" cy="95147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1" name="Straight Arrow Connector 100">
                      <a:extLst>
                        <a:ext uri="{FF2B5EF4-FFF2-40B4-BE49-F238E27FC236}">
                          <a16:creationId xmlns:a16="http://schemas.microsoft.com/office/drawing/2014/main" id="{7C2883D3-F23C-1D51-2FC3-AAE3959C8CBC}"/>
                        </a:ext>
                      </a:extLst>
                    </p:cNvPr>
                    <p:cNvCxnSpPr>
                      <a:cxnSpLocks/>
                    </p:cNvCxnSpPr>
                    <p:nvPr/>
                  </p:nvCxnSpPr>
                  <p:spPr>
                    <a:xfrm>
                      <a:off x="4040659" y="3745063"/>
                      <a:ext cx="1573427" cy="110290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62076D12-32F1-16EC-3506-9AFD4768FE14}"/>
                        </a:ext>
                      </a:extLst>
                    </p:cNvPr>
                    <p:cNvCxnSpPr>
                      <a:cxnSpLocks/>
                    </p:cNvCxnSpPr>
                    <p:nvPr/>
                  </p:nvCxnSpPr>
                  <p:spPr>
                    <a:xfrm flipV="1">
                      <a:off x="4040659" y="2343150"/>
                      <a:ext cx="4074641" cy="140191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4" name="Straight Arrow Connector 93">
                    <a:extLst>
                      <a:ext uri="{FF2B5EF4-FFF2-40B4-BE49-F238E27FC236}">
                        <a16:creationId xmlns:a16="http://schemas.microsoft.com/office/drawing/2014/main" id="{6FF20D71-614C-5B7F-70B9-1ECFF89BDA2D}"/>
                      </a:ext>
                    </a:extLst>
                  </p:cNvPr>
                  <p:cNvCxnSpPr>
                    <a:cxnSpLocks/>
                  </p:cNvCxnSpPr>
                  <p:nvPr/>
                </p:nvCxnSpPr>
                <p:spPr>
                  <a:xfrm flipV="1">
                    <a:off x="6058259" y="1892708"/>
                    <a:ext cx="3489348" cy="2189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B66736CE-E32C-3E45-8894-2D5C4C788138}"/>
                      </a:ext>
                    </a:extLst>
                  </p:cNvPr>
                  <p:cNvCxnSpPr>
                    <a:cxnSpLocks/>
                  </p:cNvCxnSpPr>
                  <p:nvPr/>
                </p:nvCxnSpPr>
                <p:spPr>
                  <a:xfrm flipV="1">
                    <a:off x="6096000" y="3089237"/>
                    <a:ext cx="1535152" cy="99344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8" name="Straight Connector 107">
                  <a:extLst>
                    <a:ext uri="{FF2B5EF4-FFF2-40B4-BE49-F238E27FC236}">
                      <a16:creationId xmlns:a16="http://schemas.microsoft.com/office/drawing/2014/main" id="{7C75BB53-01C6-F449-DFCC-6C9AE6A2B1A1}"/>
                    </a:ext>
                  </a:extLst>
                </p:cNvPr>
                <p:cNvCxnSpPr/>
                <p:nvPr/>
              </p:nvCxnSpPr>
              <p:spPr>
                <a:xfrm>
                  <a:off x="1818306" y="5009822"/>
                  <a:ext cx="354909" cy="0"/>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C28DE641-5759-EC5D-5BB3-775C537F7A8C}"/>
                    </a:ext>
                  </a:extLst>
                </p:cNvPr>
                <p:cNvCxnSpPr>
                  <a:cxnSpLocks/>
                </p:cNvCxnSpPr>
                <p:nvPr/>
              </p:nvCxnSpPr>
              <p:spPr>
                <a:xfrm flipH="1">
                  <a:off x="1497386" y="5009822"/>
                  <a:ext cx="675829" cy="687135"/>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3" name="TextBox 152">
                    <a:extLst>
                      <a:ext uri="{FF2B5EF4-FFF2-40B4-BE49-F238E27FC236}">
                        <a16:creationId xmlns:a16="http://schemas.microsoft.com/office/drawing/2014/main" id="{C1870B3A-E932-499C-9BC8-D8726E3C20B6}"/>
                      </a:ext>
                    </a:extLst>
                  </p:cNvPr>
                  <p:cNvSpPr txBox="1"/>
                  <p:nvPr/>
                </p:nvSpPr>
                <p:spPr>
                  <a:xfrm>
                    <a:off x="4951609" y="4519879"/>
                    <a:ext cx="316685" cy="3843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b="1" i="1" smtClean="0">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𝒃</m:t>
                              </m:r>
                            </m:e>
                          </m:acc>
                        </m:oMath>
                      </m:oMathPara>
                    </a14:m>
                    <a:endParaRPr lang="en-US" dirty="0"/>
                  </a:p>
                </p:txBody>
              </p:sp>
            </mc:Choice>
            <mc:Fallback xmlns="">
              <p:sp>
                <p:nvSpPr>
                  <p:cNvPr id="153" name="TextBox 152">
                    <a:extLst>
                      <a:ext uri="{FF2B5EF4-FFF2-40B4-BE49-F238E27FC236}">
                        <a16:creationId xmlns:a16="http://schemas.microsoft.com/office/drawing/2014/main" id="{C1870B3A-E932-499C-9BC8-D8726E3C20B6}"/>
                      </a:ext>
                    </a:extLst>
                  </p:cNvPr>
                  <p:cNvSpPr txBox="1">
                    <a:spLocks noRot="1" noChangeAspect="1" noMove="1" noResize="1" noEditPoints="1" noAdjustHandles="1" noChangeArrowheads="1" noChangeShapeType="1" noTextEdit="1"/>
                  </p:cNvSpPr>
                  <p:nvPr/>
                </p:nvSpPr>
                <p:spPr>
                  <a:xfrm>
                    <a:off x="4951609" y="4519879"/>
                    <a:ext cx="316685" cy="384336"/>
                  </a:xfrm>
                  <a:prstGeom prst="rect">
                    <a:avLst/>
                  </a:prstGeom>
                  <a:blipFill>
                    <a:blip r:embed="rId24"/>
                    <a:stretch>
                      <a:fillRect t="-3226"/>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E0A6279-4845-93E4-58EB-F2C2C5185CEA}"/>
                  </a:ext>
                </a:extLst>
              </p:cNvPr>
              <p:cNvSpPr txBox="1"/>
              <p:nvPr/>
            </p:nvSpPr>
            <p:spPr>
              <a:xfrm>
                <a:off x="5962602" y="1784782"/>
                <a:ext cx="1571968" cy="1769331"/>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acc>
                      <m:accPr>
                        <m:chr m:val="̂"/>
                        <m:ctrlPr>
                          <a:rPr lang="en-US" b="1" i="1" smtClean="0">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𝒃</m:t>
                        </m:r>
                      </m:e>
                    </m:acc>
                    <m:r>
                      <a:rPr lang="en-US" b="1" i="1">
                        <a:latin typeface="Cambria Math" panose="02040503050406030204" pitchFamily="18" charset="0"/>
                        <a:ea typeface="Cambria Math" panose="02040503050406030204" pitchFamily="18" charset="0"/>
                      </a:rPr>
                      <m:t> </m:t>
                    </m:r>
                  </m:oMath>
                </a14:m>
                <a:r>
                  <a:rPr lang="en-US" dirty="0"/>
                  <a:t>can be formed by </a:t>
                </a:r>
                <a:r>
                  <a:rPr lang="en-US" dirty="0" err="1"/>
                  <a:t>indep</a:t>
                </a:r>
                <a:r>
                  <a:rPr lang="en-US" dirty="0"/>
                  <a:t> vectors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𝒂</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1" i="1" smtClean="0">
                            <a:latin typeface="Cambria Math" panose="02040503050406030204" pitchFamily="18" charset="0"/>
                          </a:rPr>
                          <m:t>𝒂</m:t>
                        </m:r>
                      </m:e>
                      <m:sub>
                        <m:r>
                          <a:rPr lang="en-US" b="0" i="1" smtClean="0">
                            <a:latin typeface="Cambria Math" panose="02040503050406030204" pitchFamily="18" charset="0"/>
                          </a:rPr>
                          <m:t>2</m:t>
                        </m:r>
                      </m:sub>
                    </m:sSub>
                  </m:oMath>
                </a14:m>
                <a:endParaRPr lang="en-US" dirty="0"/>
              </a:p>
              <a:p>
                <a:pPr marL="285750" indent="-285750">
                  <a:buFont typeface="Arial" panose="020B0604020202020204" pitchFamily="34" charset="0"/>
                  <a:buChar char="•"/>
                </a:pPr>
                <a:endParaRPr lang="en-US" dirty="0"/>
              </a:p>
            </p:txBody>
          </p:sp>
        </mc:Choice>
        <mc:Fallback xmlns="">
          <p:sp>
            <p:nvSpPr>
              <p:cNvPr id="154" name="TextBox 153">
                <a:extLst>
                  <a:ext uri="{FF2B5EF4-FFF2-40B4-BE49-F238E27FC236}">
                    <a16:creationId xmlns:a16="http://schemas.microsoft.com/office/drawing/2014/main" id="{2E0A6279-4845-93E4-58EB-F2C2C5185CEA}"/>
                  </a:ext>
                </a:extLst>
              </p:cNvPr>
              <p:cNvSpPr txBox="1">
                <a:spLocks noRot="1" noChangeAspect="1" noMove="1" noResize="1" noEditPoints="1" noAdjustHandles="1" noChangeArrowheads="1" noChangeShapeType="1" noTextEdit="1"/>
              </p:cNvSpPr>
              <p:nvPr/>
            </p:nvSpPr>
            <p:spPr>
              <a:xfrm>
                <a:off x="5962602" y="1784782"/>
                <a:ext cx="1571968" cy="1769331"/>
              </a:xfrm>
              <a:prstGeom prst="rect">
                <a:avLst/>
              </a:prstGeom>
              <a:blipFill>
                <a:blip r:embed="rId25"/>
                <a:stretch>
                  <a:fillRect l="-2400" t="-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5" name="TextBox 154">
                <a:extLst>
                  <a:ext uri="{FF2B5EF4-FFF2-40B4-BE49-F238E27FC236}">
                    <a16:creationId xmlns:a16="http://schemas.microsoft.com/office/drawing/2014/main" id="{BF81308B-B986-355D-4194-7409A3C2C2DB}"/>
                  </a:ext>
                </a:extLst>
              </p:cNvPr>
              <p:cNvSpPr txBox="1"/>
              <p:nvPr/>
            </p:nvSpPr>
            <p:spPr>
              <a:xfrm>
                <a:off x="232052" y="4580446"/>
                <a:ext cx="1571968"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FF0000"/>
                    </a:solidFill>
                  </a:rPr>
                  <a:t>Any vector </a:t>
                </a:r>
                <a14:m>
                  <m:oMath xmlns:m="http://schemas.openxmlformats.org/officeDocument/2006/math">
                    <m:sSup>
                      <m:sSupPr>
                        <m:ctrlPr>
                          <a:rPr lang="en-US" b="1" i="1">
                            <a:solidFill>
                              <a:srgbClr val="FF0000"/>
                            </a:solidFill>
                            <a:latin typeface="Cambria Math" panose="02040503050406030204" pitchFamily="18" charset="0"/>
                          </a:rPr>
                        </m:ctrlPr>
                      </m:sSupPr>
                      <m:e>
                        <m:r>
                          <a:rPr lang="en-US" b="1" i="1">
                            <a:solidFill>
                              <a:srgbClr val="FF0000"/>
                            </a:solidFill>
                            <a:latin typeface="Cambria Math" panose="02040503050406030204" pitchFamily="18" charset="0"/>
                          </a:rPr>
                          <m:t>𝒂</m:t>
                        </m:r>
                      </m:e>
                      <m:sup>
                        <m:r>
                          <a:rPr lang="en-US" b="1" i="1">
                            <a:solidFill>
                              <a:srgbClr val="FF0000"/>
                            </a:solidFill>
                            <a:latin typeface="Cambria Math" panose="02040503050406030204" pitchFamily="18" charset="0"/>
                          </a:rPr>
                          <m:t>′</m:t>
                        </m:r>
                      </m:sup>
                    </m:sSup>
                  </m:oMath>
                </a14:m>
                <a:r>
                  <a:rPr lang="en-US" dirty="0"/>
                  <a:t>can be formed by </a:t>
                </a:r>
                <a:r>
                  <a:rPr lang="en-US" dirty="0" err="1"/>
                  <a:t>indep</a:t>
                </a:r>
                <a:r>
                  <a:rPr lang="en-US" dirty="0"/>
                  <a:t> vectors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𝒂</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1" i="1" smtClean="0">
                            <a:latin typeface="Cambria Math" panose="02040503050406030204" pitchFamily="18" charset="0"/>
                          </a:rPr>
                          <m:t>𝒂</m:t>
                        </m:r>
                      </m:e>
                      <m:sub>
                        <m:r>
                          <a:rPr lang="en-US" b="0" i="1" smtClean="0">
                            <a:latin typeface="Cambria Math" panose="02040503050406030204" pitchFamily="18" charset="0"/>
                          </a:rPr>
                          <m:t>2</m:t>
                        </m:r>
                      </m:sub>
                    </m:sSub>
                  </m:oMath>
                </a14:m>
                <a:endParaRPr lang="en-US" dirty="0"/>
              </a:p>
              <a:p>
                <a:pPr marL="285750" indent="-285750">
                  <a:buFont typeface="Arial" panose="020B0604020202020204" pitchFamily="34" charset="0"/>
                  <a:buChar char="•"/>
                </a:pPr>
                <a:endParaRPr lang="en-US" dirty="0"/>
              </a:p>
            </p:txBody>
          </p:sp>
        </mc:Choice>
        <mc:Fallback>
          <p:sp>
            <p:nvSpPr>
              <p:cNvPr id="155" name="TextBox 154">
                <a:extLst>
                  <a:ext uri="{FF2B5EF4-FFF2-40B4-BE49-F238E27FC236}">
                    <a16:creationId xmlns:a16="http://schemas.microsoft.com/office/drawing/2014/main" id="{BF81308B-B986-355D-4194-7409A3C2C2DB}"/>
                  </a:ext>
                </a:extLst>
              </p:cNvPr>
              <p:cNvSpPr txBox="1">
                <a:spLocks noRot="1" noChangeAspect="1" noMove="1" noResize="1" noEditPoints="1" noAdjustHandles="1" noChangeArrowheads="1" noChangeShapeType="1" noTextEdit="1"/>
              </p:cNvSpPr>
              <p:nvPr/>
            </p:nvSpPr>
            <p:spPr>
              <a:xfrm>
                <a:off x="232052" y="4580446"/>
                <a:ext cx="1571968" cy="2031325"/>
              </a:xfrm>
              <a:prstGeom prst="rect">
                <a:avLst/>
              </a:prstGeom>
              <a:blipFill>
                <a:blip r:embed="rId26"/>
                <a:stretch>
                  <a:fillRect l="-2400" t="-1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0" name="TextBox 159">
                <a:extLst>
                  <a:ext uri="{FF2B5EF4-FFF2-40B4-BE49-F238E27FC236}">
                    <a16:creationId xmlns:a16="http://schemas.microsoft.com/office/drawing/2014/main" id="{18FECA5F-872E-1EFA-3F3E-5520C40003C2}"/>
                  </a:ext>
                </a:extLst>
              </p:cNvPr>
              <p:cNvSpPr txBox="1"/>
              <p:nvPr/>
            </p:nvSpPr>
            <p:spPr>
              <a:xfrm>
                <a:off x="5924796" y="4463814"/>
                <a:ext cx="1571968" cy="1769331"/>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𝒃</m:t>
                        </m:r>
                      </m:e>
                    </m:acc>
                    <m:r>
                      <a:rPr lang="en-US" b="1" i="1">
                        <a:latin typeface="Cambria Math" panose="02040503050406030204" pitchFamily="18" charset="0"/>
                        <a:ea typeface="Cambria Math" panose="02040503050406030204" pitchFamily="18" charset="0"/>
                      </a:rPr>
                      <m:t> </m:t>
                    </m:r>
                  </m:oMath>
                </a14:m>
                <a:r>
                  <a:rPr lang="en-US" dirty="0"/>
                  <a:t>can be formed by </a:t>
                </a:r>
                <a14:m>
                  <m:oMath xmlns:m="http://schemas.openxmlformats.org/officeDocument/2006/math">
                    <m:sSup>
                      <m:sSupPr>
                        <m:ctrlPr>
                          <a:rPr lang="en-US" b="1" i="1">
                            <a:solidFill>
                              <a:srgbClr val="FF0000"/>
                            </a:solidFill>
                            <a:latin typeface="Cambria Math" panose="02040503050406030204" pitchFamily="18" charset="0"/>
                          </a:rPr>
                        </m:ctrlPr>
                      </m:sSupPr>
                      <m:e>
                        <m:r>
                          <a:rPr lang="en-US" b="1" i="1">
                            <a:solidFill>
                              <a:srgbClr val="FF0000"/>
                            </a:solidFill>
                            <a:latin typeface="Cambria Math" panose="02040503050406030204" pitchFamily="18" charset="0"/>
                          </a:rPr>
                          <m:t>𝒂</m:t>
                        </m:r>
                      </m:e>
                      <m:sup>
                        <m:r>
                          <a:rPr lang="en-US" b="1" i="1">
                            <a:solidFill>
                              <a:srgbClr val="FF0000"/>
                            </a:solidFill>
                            <a:latin typeface="Cambria Math" panose="02040503050406030204" pitchFamily="18" charset="0"/>
                          </a:rPr>
                          <m:t>′</m:t>
                        </m:r>
                      </m:sup>
                    </m:sSup>
                    <m:r>
                      <a:rPr lang="en-US" b="1" i="1">
                        <a:solidFill>
                          <a:srgbClr val="FF0000"/>
                        </a:solidFill>
                        <a:latin typeface="Cambria Math" panose="02040503050406030204" pitchFamily="18" charset="0"/>
                      </a:rPr>
                      <m:t> </m:t>
                    </m:r>
                  </m:oMath>
                </a14:m>
                <a:r>
                  <a:rPr lang="en-US" dirty="0"/>
                  <a:t>and </a:t>
                </a:r>
                <a14:m>
                  <m:oMath xmlns:m="http://schemas.openxmlformats.org/officeDocument/2006/math">
                    <m:sSub>
                      <m:sSubPr>
                        <m:ctrlPr>
                          <a:rPr lang="en-US" i="1">
                            <a:latin typeface="Cambria Math" panose="02040503050406030204" pitchFamily="18" charset="0"/>
                          </a:rPr>
                        </m:ctrlPr>
                      </m:sSubPr>
                      <m:e>
                        <m:r>
                          <a:rPr lang="en-US" b="1" i="1" smtClean="0">
                            <a:latin typeface="Cambria Math" panose="02040503050406030204" pitchFamily="18" charset="0"/>
                          </a:rPr>
                          <m:t>𝒂</m:t>
                        </m:r>
                      </m:e>
                      <m:sub>
                        <m:r>
                          <a:rPr lang="en-US" b="0" i="1" smtClean="0">
                            <a:latin typeface="Cambria Math" panose="02040503050406030204" pitchFamily="18" charset="0"/>
                          </a:rPr>
                          <m:t>3 </m:t>
                        </m:r>
                      </m:sub>
                    </m:sSub>
                  </m:oMath>
                </a14:m>
                <a:r>
                  <a:rPr lang="en-US" dirty="0"/>
                  <a:t>.</a:t>
                </a:r>
              </a:p>
              <a:p>
                <a:pPr marL="285750" indent="-285750">
                  <a:buFont typeface="Arial" panose="020B0604020202020204" pitchFamily="34" charset="0"/>
                  <a:buChar char="•"/>
                </a:pPr>
                <a:r>
                  <a:rPr lang="en-US" dirty="0"/>
                  <a:t>There are infinite </a:t>
                </a:r>
                <a14:m>
                  <m:oMath xmlns:m="http://schemas.openxmlformats.org/officeDocument/2006/math">
                    <m:sSup>
                      <m:sSupPr>
                        <m:ctrlPr>
                          <a:rPr lang="en-US" b="1" i="1" smtClean="0">
                            <a:solidFill>
                              <a:srgbClr val="FF0000"/>
                            </a:solidFill>
                            <a:latin typeface="Cambria Math" panose="02040503050406030204" pitchFamily="18" charset="0"/>
                          </a:rPr>
                        </m:ctrlPr>
                      </m:sSupPr>
                      <m:e>
                        <m:r>
                          <a:rPr lang="en-US" b="1" i="1">
                            <a:solidFill>
                              <a:srgbClr val="FF0000"/>
                            </a:solidFill>
                            <a:latin typeface="Cambria Math" panose="02040503050406030204" pitchFamily="18" charset="0"/>
                          </a:rPr>
                          <m:t>𝒂</m:t>
                        </m:r>
                      </m:e>
                      <m:sup>
                        <m:r>
                          <a:rPr lang="en-US" b="1" i="1">
                            <a:solidFill>
                              <a:srgbClr val="FF0000"/>
                            </a:solidFill>
                            <a:latin typeface="Cambria Math" panose="02040503050406030204" pitchFamily="18" charset="0"/>
                          </a:rPr>
                          <m:t>′</m:t>
                        </m:r>
                      </m:sup>
                    </m:sSup>
                  </m:oMath>
                </a14:m>
                <a:r>
                  <a:rPr lang="en-US" dirty="0"/>
                  <a:t>s</a:t>
                </a:r>
              </a:p>
              <a:p>
                <a:pPr marL="285750" indent="-285750">
                  <a:buFont typeface="Arial" panose="020B0604020202020204" pitchFamily="34" charset="0"/>
                  <a:buChar char="•"/>
                </a:pPr>
                <a:endParaRPr lang="en-US" dirty="0"/>
              </a:p>
            </p:txBody>
          </p:sp>
        </mc:Choice>
        <mc:Fallback xmlns="">
          <p:sp>
            <p:nvSpPr>
              <p:cNvPr id="160" name="TextBox 159">
                <a:extLst>
                  <a:ext uri="{FF2B5EF4-FFF2-40B4-BE49-F238E27FC236}">
                    <a16:creationId xmlns:a16="http://schemas.microsoft.com/office/drawing/2014/main" id="{18FECA5F-872E-1EFA-3F3E-5520C40003C2}"/>
                  </a:ext>
                </a:extLst>
              </p:cNvPr>
              <p:cNvSpPr txBox="1">
                <a:spLocks noRot="1" noChangeAspect="1" noMove="1" noResize="1" noEditPoints="1" noAdjustHandles="1" noChangeArrowheads="1" noChangeShapeType="1" noTextEdit="1"/>
              </p:cNvSpPr>
              <p:nvPr/>
            </p:nvSpPr>
            <p:spPr>
              <a:xfrm>
                <a:off x="5924796" y="4463814"/>
                <a:ext cx="1571968" cy="1769331"/>
              </a:xfrm>
              <a:prstGeom prst="rect">
                <a:avLst/>
              </a:prstGeom>
              <a:blipFill>
                <a:blip r:embed="rId27"/>
                <a:stretch>
                  <a:fillRect l="-2400" t="-1429"/>
                </a:stretch>
              </a:blipFill>
            </p:spPr>
            <p:txBody>
              <a:bodyPr/>
              <a:lstStyle/>
              <a:p>
                <a:r>
                  <a:rPr lang="en-US">
                    <a:noFill/>
                  </a:rPr>
                  <a:t> </a:t>
                </a:r>
              </a:p>
            </p:txBody>
          </p:sp>
        </mc:Fallback>
      </mc:AlternateContent>
    </p:spTree>
    <p:extLst>
      <p:ext uri="{BB962C8B-B14F-4D97-AF65-F5344CB8AC3E}">
        <p14:creationId xmlns:p14="http://schemas.microsoft.com/office/powerpoint/2010/main" val="763069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FA62A-538D-CDA0-9946-176E9DE7E651}"/>
              </a:ext>
            </a:extLst>
          </p:cNvPr>
          <p:cNvSpPr>
            <a:spLocks noGrp="1"/>
          </p:cNvSpPr>
          <p:nvPr>
            <p:ph type="title"/>
          </p:nvPr>
        </p:nvSpPr>
        <p:spPr/>
        <p:txBody>
          <a:bodyPr/>
          <a:lstStyle/>
          <a:p>
            <a:r>
              <a:rPr lang="en-US" u="sng" dirty="0">
                <a:solidFill>
                  <a:srgbClr val="FF0000"/>
                </a:solidFill>
              </a:rPr>
              <a:t>Key points – </a:t>
            </a:r>
            <a:r>
              <a:rPr lang="en-US" altLang="zh-CN" u="sng" dirty="0">
                <a:solidFill>
                  <a:srgbClr val="FF0000"/>
                </a:solidFill>
              </a:rPr>
              <a:t>7</a:t>
            </a:r>
            <a:r>
              <a:rPr lang="en-US" u="sng" dirty="0">
                <a:solidFill>
                  <a:srgbClr val="FF0000"/>
                </a:solidFill>
              </a:rPr>
              <a:t>.1.4 Projection Matrix</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18369A-D0CB-6130-EFBD-A19B0686D5C5}"/>
                  </a:ext>
                </a:extLst>
              </p:cNvPr>
              <p:cNvSpPr>
                <a:spLocks noGrp="1"/>
              </p:cNvSpPr>
              <p:nvPr>
                <p:ph idx="1"/>
              </p:nvPr>
            </p:nvSpPr>
            <p:spPr>
              <a:xfrm>
                <a:off x="838200" y="1507524"/>
                <a:ext cx="10515600" cy="4985351"/>
              </a:xfrm>
            </p:spPr>
            <p:txBody>
              <a:bodyPr>
                <a:normAutofit fontScale="85000" lnSpcReduction="20000"/>
              </a:bodyPr>
              <a:lstStyle/>
              <a:p>
                <a:pPr>
                  <a:lnSpc>
                    <a:spcPct val="120000"/>
                  </a:lnSpc>
                </a:pPr>
                <a:r>
                  <a:rPr lang="en-US" dirty="0"/>
                  <a:t>Definition:</a:t>
                </a:r>
              </a:p>
              <a:p>
                <a:pPr lvl="1">
                  <a:lnSpc>
                    <a:spcPct val="120000"/>
                  </a:lnSpc>
                  <a:buFont typeface="Courier New" panose="02070309020205020404" pitchFamily="49" charset="0"/>
                  <a:buChar char="o"/>
                </a:pPr>
                <a:r>
                  <a:rPr lang="en-US" dirty="0"/>
                  <a:t>Project a vector </a:t>
                </a:r>
                <a14:m>
                  <m:oMath xmlns:m="http://schemas.openxmlformats.org/officeDocument/2006/math">
                    <m:r>
                      <a:rPr lang="en-US" b="1" i="1" smtClean="0">
                        <a:latin typeface="Cambria Math" panose="02040503050406030204" pitchFamily="18" charset="0"/>
                        <a:ea typeface="Cambria Math" panose="02040503050406030204" pitchFamily="18" charset="0"/>
                      </a:rPr>
                      <m:t>𝒃</m:t>
                    </m:r>
                  </m:oMath>
                </a14:m>
                <a:r>
                  <a:rPr lang="en-US" dirty="0"/>
                  <a:t> onto a subspace </a:t>
                </a:r>
                <a14:m>
                  <m:oMath xmlns:m="http://schemas.openxmlformats.org/officeDocument/2006/math">
                    <m:r>
                      <a:rPr lang="en-US" i="1">
                        <a:latin typeface="Cambria Math" panose="02040503050406030204" pitchFamily="18" charset="0"/>
                        <a:ea typeface="Cambria Math" panose="02040503050406030204" pitchFamily="18" charset="0"/>
                      </a:rPr>
                      <m:t>𝑊</m:t>
                    </m:r>
                  </m:oMath>
                </a14:m>
                <a:r>
                  <a:rPr lang="en-US" dirty="0">
                    <a:latin typeface="Arial" panose="020B0604020202020204" pitchFamily="34" charset="0"/>
                    <a:cs typeface="Arial" panose="020B0604020202020204" pitchFamily="34" charset="0"/>
                  </a:rPr>
                  <a:t>, spanned by columns of </a:t>
                </a:r>
                <a14:m>
                  <m:oMath xmlns:m="http://schemas.openxmlformats.org/officeDocument/2006/math">
                    <m:r>
                      <a:rPr lang="en-US" b="0" i="1" smtClean="0">
                        <a:latin typeface="Cambria Math" panose="02040503050406030204" pitchFamily="18" charset="0"/>
                        <a:ea typeface="Cambria Math" panose="02040503050406030204" pitchFamily="18" charset="0"/>
                      </a:rPr>
                      <m:t>𝐴</m:t>
                    </m:r>
                  </m:oMath>
                </a14:m>
                <a:r>
                  <a:rPr lang="en-US" dirty="0"/>
                  <a:t>. The project matrix is defined as:    </a:t>
                </a:r>
                <a14:m>
                  <m:oMath xmlns:m="http://schemas.openxmlformats.org/officeDocument/2006/math">
                    <m:sSup>
                      <m:sSupPr>
                        <m:ctrlPr>
                          <a:rPr lang="en-US" sz="2300" i="1" smtClean="0">
                            <a:latin typeface="Cambria Math" panose="02040503050406030204" pitchFamily="18" charset="0"/>
                            <a:ea typeface="Cambria Math" panose="02040503050406030204" pitchFamily="18" charset="0"/>
                          </a:rPr>
                        </m:ctrlPr>
                      </m:sSupPr>
                      <m:e>
                        <m:r>
                          <a:rPr lang="en-US" sz="2300" b="0" i="1" smtClean="0">
                            <a:latin typeface="Cambria Math" panose="02040503050406030204" pitchFamily="18" charset="0"/>
                            <a:ea typeface="Cambria Math" panose="02040503050406030204" pitchFamily="18" charset="0"/>
                          </a:rPr>
                          <m:t>𝑃</m:t>
                        </m:r>
                        <m:r>
                          <a:rPr lang="en-US" sz="2300" b="0" i="1" smtClean="0">
                            <a:latin typeface="Cambria Math" panose="02040503050406030204" pitchFamily="18" charset="0"/>
                            <a:ea typeface="Cambria Math" panose="02040503050406030204" pitchFamily="18" charset="0"/>
                          </a:rPr>
                          <m:t>=</m:t>
                        </m:r>
                        <m:r>
                          <a:rPr lang="en-US" sz="2300" b="0" i="1" smtClean="0">
                            <a:latin typeface="Cambria Math" panose="02040503050406030204" pitchFamily="18" charset="0"/>
                            <a:ea typeface="Cambria Math" panose="02040503050406030204" pitchFamily="18" charset="0"/>
                          </a:rPr>
                          <m:t>𝐴</m:t>
                        </m:r>
                        <m:r>
                          <a:rPr lang="en-US" sz="2300" b="0" i="1" smtClean="0">
                            <a:latin typeface="Cambria Math" panose="02040503050406030204" pitchFamily="18" charset="0"/>
                            <a:ea typeface="Cambria Math" panose="02040503050406030204" pitchFamily="18" charset="0"/>
                          </a:rPr>
                          <m:t>(</m:t>
                        </m:r>
                        <m:sSup>
                          <m:sSupPr>
                            <m:ctrlPr>
                              <a:rPr lang="en-US" sz="2300" i="1">
                                <a:latin typeface="Cambria Math" panose="02040503050406030204" pitchFamily="18" charset="0"/>
                                <a:ea typeface="Cambria Math" panose="02040503050406030204" pitchFamily="18" charset="0"/>
                              </a:rPr>
                            </m:ctrlPr>
                          </m:sSupPr>
                          <m:e>
                            <m:r>
                              <a:rPr lang="en-US" sz="2300" i="1">
                                <a:latin typeface="Cambria Math" panose="02040503050406030204" pitchFamily="18" charset="0"/>
                                <a:ea typeface="Cambria Math" panose="02040503050406030204" pitchFamily="18" charset="0"/>
                              </a:rPr>
                              <m:t>𝐴</m:t>
                            </m:r>
                          </m:e>
                          <m:sup>
                            <m:r>
                              <a:rPr lang="en-US" sz="2300" i="1">
                                <a:latin typeface="Cambria Math" panose="02040503050406030204" pitchFamily="18" charset="0"/>
                                <a:ea typeface="Cambria Math" panose="02040503050406030204" pitchFamily="18" charset="0"/>
                              </a:rPr>
                              <m:t>𝑇</m:t>
                            </m:r>
                          </m:sup>
                        </m:sSup>
                        <m:r>
                          <a:rPr lang="en-US" sz="2300" i="1">
                            <a:latin typeface="Cambria Math" panose="02040503050406030204" pitchFamily="18" charset="0"/>
                            <a:ea typeface="Cambria Math" panose="02040503050406030204" pitchFamily="18" charset="0"/>
                          </a:rPr>
                          <m:t>𝐴</m:t>
                        </m:r>
                        <m:r>
                          <a:rPr lang="en-US" sz="2300" b="0" i="1" smtClean="0">
                            <a:latin typeface="Cambria Math" panose="02040503050406030204" pitchFamily="18" charset="0"/>
                            <a:ea typeface="Cambria Math" panose="02040503050406030204" pitchFamily="18" charset="0"/>
                          </a:rPr>
                          <m:t>)</m:t>
                        </m:r>
                      </m:e>
                      <m:sup>
                        <m:r>
                          <a:rPr lang="en-US" sz="2300" b="0" i="1" smtClean="0">
                            <a:latin typeface="Cambria Math" panose="02040503050406030204" pitchFamily="18" charset="0"/>
                            <a:ea typeface="Cambria Math" panose="02040503050406030204" pitchFamily="18" charset="0"/>
                          </a:rPr>
                          <m:t>−1</m:t>
                        </m:r>
                      </m:sup>
                    </m:sSup>
                    <m:sSup>
                      <m:sSupPr>
                        <m:ctrlPr>
                          <a:rPr lang="en-US" sz="2300" i="1">
                            <a:latin typeface="Cambria Math" panose="02040503050406030204" pitchFamily="18" charset="0"/>
                            <a:ea typeface="Cambria Math" panose="02040503050406030204" pitchFamily="18" charset="0"/>
                          </a:rPr>
                        </m:ctrlPr>
                      </m:sSupPr>
                      <m:e>
                        <m:r>
                          <a:rPr lang="en-US" sz="2300" i="1">
                            <a:latin typeface="Cambria Math" panose="02040503050406030204" pitchFamily="18" charset="0"/>
                            <a:ea typeface="Cambria Math" panose="02040503050406030204" pitchFamily="18" charset="0"/>
                          </a:rPr>
                          <m:t>𝐴</m:t>
                        </m:r>
                      </m:e>
                      <m:sup>
                        <m:r>
                          <a:rPr lang="en-US" sz="2300" i="1">
                            <a:latin typeface="Cambria Math" panose="02040503050406030204" pitchFamily="18" charset="0"/>
                            <a:ea typeface="Cambria Math" panose="02040503050406030204" pitchFamily="18" charset="0"/>
                          </a:rPr>
                          <m:t>𝑇</m:t>
                        </m:r>
                      </m:sup>
                    </m:sSup>
                  </m:oMath>
                </a14:m>
                <a:endParaRPr lang="en-US" sz="2300" dirty="0"/>
              </a:p>
              <a:p>
                <a:pPr marL="1371600" lvl="3" indent="0">
                  <a:lnSpc>
                    <a:spcPct val="120000"/>
                  </a:lnSpc>
                  <a:buNone/>
                </a:pPr>
                <a:r>
                  <a:rPr lang="en-US" sz="2300" dirty="0"/>
                  <a:t>	</a:t>
                </a:r>
                <a:r>
                  <a:rPr lang="en-US" sz="2300" dirty="0">
                    <a:sym typeface="Wingdings" pitchFamily="2" charset="2"/>
                  </a:rPr>
                  <a:t> </a:t>
                </a:r>
                <a:r>
                  <a:rPr lang="en-US" sz="2300" dirty="0"/>
                  <a:t> </a:t>
                </a:r>
                <a14:m>
                  <m:oMath xmlns:m="http://schemas.openxmlformats.org/officeDocument/2006/math">
                    <m:acc>
                      <m:accPr>
                        <m:chr m:val="̂"/>
                        <m:ctrlPr>
                          <a:rPr lang="en-US" sz="2300" b="1" i="1" smtClean="0">
                            <a:latin typeface="Cambria Math" panose="02040503050406030204" pitchFamily="18" charset="0"/>
                            <a:ea typeface="Cambria Math" panose="02040503050406030204" pitchFamily="18" charset="0"/>
                          </a:rPr>
                        </m:ctrlPr>
                      </m:accPr>
                      <m:e>
                        <m:r>
                          <a:rPr lang="en-US" sz="2300" b="1" i="1" smtClean="0">
                            <a:latin typeface="Cambria Math" panose="02040503050406030204" pitchFamily="18" charset="0"/>
                            <a:ea typeface="Cambria Math" panose="02040503050406030204" pitchFamily="18" charset="0"/>
                          </a:rPr>
                          <m:t>𝒃</m:t>
                        </m:r>
                      </m:e>
                    </m:acc>
                    <m:r>
                      <a:rPr lang="en-US" sz="2300" b="1" i="1" smtClean="0">
                        <a:latin typeface="Cambria Math" panose="02040503050406030204" pitchFamily="18" charset="0"/>
                        <a:ea typeface="Cambria Math" panose="02040503050406030204" pitchFamily="18" charset="0"/>
                      </a:rPr>
                      <m:t>=</m:t>
                    </m:r>
                    <m:r>
                      <a:rPr lang="en-US" sz="2300" b="0" i="1" smtClean="0">
                        <a:latin typeface="Cambria Math" panose="02040503050406030204" pitchFamily="18" charset="0"/>
                        <a:ea typeface="Cambria Math" panose="02040503050406030204" pitchFamily="18" charset="0"/>
                      </a:rPr>
                      <m:t>𝑃</m:t>
                    </m:r>
                    <m:r>
                      <a:rPr lang="en-US" sz="2300" b="1" i="1" smtClean="0">
                        <a:latin typeface="Cambria Math" panose="02040503050406030204" pitchFamily="18" charset="0"/>
                        <a:ea typeface="Cambria Math" panose="02040503050406030204" pitchFamily="18" charset="0"/>
                      </a:rPr>
                      <m:t>𝒃</m:t>
                    </m:r>
                  </m:oMath>
                </a14:m>
                <a:endParaRPr lang="en-US" sz="2300" dirty="0"/>
              </a:p>
              <a:p>
                <a:pPr>
                  <a:lnSpc>
                    <a:spcPct val="120000"/>
                  </a:lnSpc>
                </a:pPr>
                <a:r>
                  <a:rPr lang="en-US" dirty="0"/>
                  <a:t>Explain:</a:t>
                </a:r>
              </a:p>
              <a:p>
                <a:pPr lvl="1">
                  <a:lnSpc>
                    <a:spcPct val="120000"/>
                  </a:lnSpc>
                  <a:buFont typeface="Courier New" panose="02070309020205020404" pitchFamily="49" charset="0"/>
                  <a:buChar char="o"/>
                </a:pPr>
                <a14:m>
                  <m:oMath xmlns:m="http://schemas.openxmlformats.org/officeDocument/2006/math">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𝒃</m:t>
                        </m:r>
                      </m:e>
                    </m:acc>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𝑃𝑟𝑜𝑗</m:t>
                        </m:r>
                      </m:e>
                      <m:sub>
                        <m:r>
                          <a:rPr lang="en-US" b="0" i="1" smtClean="0">
                            <a:latin typeface="Cambria Math" panose="02040503050406030204" pitchFamily="18" charset="0"/>
                            <a:ea typeface="Cambria Math" panose="02040503050406030204" pitchFamily="18" charset="0"/>
                          </a:rPr>
                          <m:t>𝑊</m:t>
                        </m:r>
                      </m:sub>
                    </m:sSub>
                  </m:oMath>
                </a14:m>
                <a:r>
                  <a:rPr lang="en-US" dirty="0"/>
                  <a:t> </a:t>
                </a:r>
                <a14:m>
                  <m:oMath xmlns:m="http://schemas.openxmlformats.org/officeDocument/2006/math">
                    <m:r>
                      <a:rPr lang="en-US" b="1" i="1">
                        <a:latin typeface="Cambria Math" panose="02040503050406030204" pitchFamily="18" charset="0"/>
                        <a:ea typeface="Cambria Math" panose="02040503050406030204" pitchFamily="18" charset="0"/>
                      </a:rPr>
                      <m:t>𝒃</m:t>
                    </m:r>
                    <m:r>
                      <a:rPr lang="en-US" b="1"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𝐴</m:t>
                    </m:r>
                    <m:r>
                      <m:rPr>
                        <m:nor/>
                      </m:rPr>
                      <a:rPr lang="en-US" b="1" dirty="0">
                        <a:ea typeface="Cambria Math" panose="02040503050406030204" pitchFamily="18" charset="0"/>
                      </a:rPr>
                      <m:t> </m:t>
                    </m:r>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𝒙</m:t>
                        </m:r>
                      </m:e>
                    </m:acc>
                  </m:oMath>
                </a14:m>
                <a:r>
                  <a:rPr lang="en-US" dirty="0"/>
                  <a:t> is the orthogonal projection of </a:t>
                </a:r>
                <a14:m>
                  <m:oMath xmlns:m="http://schemas.openxmlformats.org/officeDocument/2006/math">
                    <m:r>
                      <a:rPr lang="en-US" b="1" i="1">
                        <a:latin typeface="Cambria Math" panose="02040503050406030204" pitchFamily="18" charset="0"/>
                        <a:ea typeface="Cambria Math" panose="02040503050406030204" pitchFamily="18" charset="0"/>
                      </a:rPr>
                      <m:t>𝒃</m:t>
                    </m:r>
                  </m:oMath>
                </a14:m>
                <a:r>
                  <a:rPr lang="en-US" dirty="0"/>
                  <a:t> onto a subspace </a:t>
                </a:r>
                <a14:m>
                  <m:oMath xmlns:m="http://schemas.openxmlformats.org/officeDocument/2006/math">
                    <m:r>
                      <a:rPr lang="en-US" i="1">
                        <a:latin typeface="Cambria Math" panose="02040503050406030204" pitchFamily="18" charset="0"/>
                        <a:ea typeface="Cambria Math" panose="02040503050406030204" pitchFamily="18" charset="0"/>
                      </a:rPr>
                      <m:t>𝑊</m:t>
                    </m:r>
                  </m:oMath>
                </a14:m>
                <a:endParaRPr lang="en-US" dirty="0"/>
              </a:p>
              <a:p>
                <a:pPr lvl="1">
                  <a:lnSpc>
                    <a:spcPct val="120000"/>
                  </a:lnSpc>
                  <a:buFont typeface="Courier New" panose="02070309020205020404" pitchFamily="49" charset="0"/>
                  <a:buChar char="o"/>
                </a:pPr>
                <a:r>
                  <a:rPr lang="en-US" dirty="0"/>
                  <a:t>Bring in the Least Square solution </a:t>
                </a:r>
                <a14:m>
                  <m:oMath xmlns:m="http://schemas.openxmlformats.org/officeDocument/2006/math">
                    <m:acc>
                      <m:accPr>
                        <m:chr m:val="̂"/>
                        <m:ctrlPr>
                          <a:rPr lang="en-US" sz="2400" b="1" i="1" smtClean="0">
                            <a:latin typeface="Cambria Math" panose="02040503050406030204" pitchFamily="18" charset="0"/>
                            <a:ea typeface="Cambria Math" panose="02040503050406030204" pitchFamily="18" charset="0"/>
                          </a:rPr>
                        </m:ctrlPr>
                      </m:accPr>
                      <m:e>
                        <m:r>
                          <a:rPr lang="en-US" sz="2400" b="1" i="1">
                            <a:latin typeface="Cambria Math" panose="02040503050406030204" pitchFamily="18" charset="0"/>
                            <a:ea typeface="Cambria Math" panose="02040503050406030204" pitchFamily="18" charset="0"/>
                          </a:rPr>
                          <m:t>𝒙</m:t>
                        </m:r>
                      </m:e>
                    </m:acc>
                    <m:r>
                      <a:rPr lang="en-US" sz="2400" i="1">
                        <a:latin typeface="Cambria Math" panose="02040503050406030204" pitchFamily="18" charset="0"/>
                        <a:ea typeface="Cambria Math" panose="02040503050406030204" pitchFamily="18" charset="0"/>
                      </a:rPr>
                      <m:t>=</m:t>
                    </m:r>
                    <m:sSup>
                      <m:sSupPr>
                        <m:ctrlPr>
                          <a:rPr lang="en-US" sz="240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𝐴</m:t>
                            </m:r>
                          </m:e>
                          <m:sup>
                            <m:r>
                              <a:rPr lang="en-US" sz="2400" i="1">
                                <a:latin typeface="Cambria Math" panose="02040503050406030204" pitchFamily="18" charset="0"/>
                                <a:ea typeface="Cambria Math" panose="02040503050406030204" pitchFamily="18" charset="0"/>
                              </a:rPr>
                              <m:t>𝑇</m:t>
                            </m:r>
                          </m:sup>
                        </m:sSup>
                        <m:r>
                          <a:rPr lang="en-US" sz="2400" i="1">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ea typeface="Cambria Math" panose="02040503050406030204" pitchFamily="18" charset="0"/>
                          </a:rPr>
                          <m:t>−1</m:t>
                        </m:r>
                      </m:sup>
                    </m:sSup>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𝐴</m:t>
                        </m:r>
                      </m:e>
                      <m:sup>
                        <m:r>
                          <a:rPr lang="en-US" sz="2400" i="1">
                            <a:latin typeface="Cambria Math" panose="02040503050406030204" pitchFamily="18" charset="0"/>
                            <a:ea typeface="Cambria Math" panose="02040503050406030204" pitchFamily="18" charset="0"/>
                          </a:rPr>
                          <m:t>𝑇</m:t>
                        </m:r>
                      </m:sup>
                    </m:sSup>
                    <m:r>
                      <a:rPr lang="en-US" sz="2400" b="1" i="1">
                        <a:latin typeface="Cambria Math" panose="02040503050406030204" pitchFamily="18" charset="0"/>
                        <a:ea typeface="Cambria Math" panose="02040503050406030204" pitchFamily="18" charset="0"/>
                      </a:rPr>
                      <m:t>𝒃</m:t>
                    </m:r>
                  </m:oMath>
                </a14:m>
                <a:r>
                  <a:rPr lang="en-US" dirty="0"/>
                  <a:t> into the above equation</a:t>
                </a:r>
              </a:p>
              <a:p>
                <a:pPr lvl="1">
                  <a:lnSpc>
                    <a:spcPct val="120000"/>
                  </a:lnSpc>
                  <a:buFont typeface="Courier New" panose="02070309020205020404" pitchFamily="49" charset="0"/>
                  <a:buChar char="o"/>
                </a:pPr>
                <a14:m>
                  <m:oMath xmlns:m="http://schemas.openxmlformats.org/officeDocument/2006/math">
                    <m:acc>
                      <m:accPr>
                        <m:chr m:val="̂"/>
                        <m:ctrlPr>
                          <a:rPr lang="en-US" b="1" i="1" smtClean="0">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𝒃</m:t>
                        </m:r>
                      </m:e>
                    </m:acc>
                    <m:r>
                      <a:rPr lang="en-US" b="0" i="0"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𝐴</m:t>
                    </m:r>
                  </m:oMath>
                </a14:m>
                <a:r>
                  <a:rPr lang="en-US" b="1" dirty="0">
                    <a:ea typeface="Cambria Math" panose="02040503050406030204" pitchFamily="18" charset="0"/>
                  </a:rPr>
                  <a:t> </a:t>
                </a:r>
                <a14:m>
                  <m:oMath xmlns:m="http://schemas.openxmlformats.org/officeDocument/2006/math">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𝒙</m:t>
                        </m:r>
                      </m:e>
                    </m:acc>
                    <m:r>
                      <a:rPr lang="en-US" b="1"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𝐴</m:t>
                                    </m:r>
                                  </m:e>
                                  <m:sup>
                                    <m:r>
                                      <a:rPr lang="en-US" i="1">
                                        <a:latin typeface="Cambria Math" panose="02040503050406030204" pitchFamily="18" charset="0"/>
                                        <a:ea typeface="Cambria Math" panose="02040503050406030204" pitchFamily="18" charset="0"/>
                                      </a:rPr>
                                      <m:t>𝑇</m:t>
                                    </m:r>
                                  </m:sup>
                                </m:sSup>
                                <m:r>
                                  <a:rPr lang="en-US" i="1">
                                    <a:latin typeface="Cambria Math" panose="02040503050406030204" pitchFamily="18" charset="0"/>
                                    <a:ea typeface="Cambria Math" panose="02040503050406030204" pitchFamily="18" charset="0"/>
                                  </a:rPr>
                                  <m:t>𝐴</m:t>
                                </m:r>
                              </m:e>
                            </m:d>
                          </m:e>
                          <m:sup>
                            <m:r>
                              <a:rPr lang="en-US" i="1">
                                <a:latin typeface="Cambria Math" panose="02040503050406030204" pitchFamily="18" charset="0"/>
                                <a:ea typeface="Cambria Math" panose="02040503050406030204" pitchFamily="18" charset="0"/>
                              </a:rPr>
                              <m:t>−1</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𝐴</m:t>
                            </m:r>
                          </m:e>
                          <m:sup>
                            <m:r>
                              <a:rPr lang="en-US" i="1">
                                <a:latin typeface="Cambria Math" panose="02040503050406030204" pitchFamily="18" charset="0"/>
                                <a:ea typeface="Cambria Math" panose="02040503050406030204" pitchFamily="18" charset="0"/>
                              </a:rPr>
                              <m:t>𝑇</m:t>
                            </m:r>
                          </m:sup>
                        </m:sSup>
                        <m:r>
                          <a:rPr lang="en-US" b="1" i="1">
                            <a:latin typeface="Cambria Math" panose="02040503050406030204" pitchFamily="18" charset="0"/>
                            <a:ea typeface="Cambria Math" panose="02040503050406030204" pitchFamily="18" charset="0"/>
                          </a:rPr>
                          <m:t>𝒃</m:t>
                        </m:r>
                        <m:r>
                          <a:rPr lang="en-US" b="1" i="1" smtClean="0">
                            <a:latin typeface="Cambria Math" panose="02040503050406030204" pitchFamily="18" charset="0"/>
                            <a:ea typeface="Cambria Math" panose="02040503050406030204" pitchFamily="18" charset="0"/>
                          </a:rPr>
                          <m:t> </m:t>
                        </m:r>
                      </m:e>
                    </m:d>
                    <m:r>
                      <a:rPr lang="en-US" b="0" i="0"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𝐴</m:t>
                    </m:r>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𝐴</m:t>
                                </m:r>
                              </m:e>
                              <m:sup>
                                <m:r>
                                  <a:rPr lang="en-US" i="1">
                                    <a:latin typeface="Cambria Math" panose="02040503050406030204" pitchFamily="18" charset="0"/>
                                    <a:ea typeface="Cambria Math" panose="02040503050406030204" pitchFamily="18" charset="0"/>
                                  </a:rPr>
                                  <m:t>𝑇</m:t>
                                </m:r>
                              </m:sup>
                            </m:sSup>
                            <m:r>
                              <a:rPr lang="en-US" i="1">
                                <a:latin typeface="Cambria Math" panose="02040503050406030204" pitchFamily="18" charset="0"/>
                                <a:ea typeface="Cambria Math" panose="02040503050406030204" pitchFamily="18" charset="0"/>
                              </a:rPr>
                              <m:t>𝐴</m:t>
                            </m:r>
                          </m:e>
                        </m:d>
                      </m:e>
                      <m:sup>
                        <m:r>
                          <a:rPr lang="en-US" i="1">
                            <a:latin typeface="Cambria Math" panose="02040503050406030204" pitchFamily="18" charset="0"/>
                            <a:ea typeface="Cambria Math" panose="02040503050406030204" pitchFamily="18" charset="0"/>
                          </a:rPr>
                          <m:t>−1</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𝐴</m:t>
                        </m:r>
                      </m:e>
                      <m:sup>
                        <m:r>
                          <a:rPr lang="en-US" i="1">
                            <a:latin typeface="Cambria Math" panose="02040503050406030204" pitchFamily="18" charset="0"/>
                            <a:ea typeface="Cambria Math" panose="02040503050406030204" pitchFamily="18" charset="0"/>
                          </a:rPr>
                          <m:t>𝑇</m:t>
                        </m:r>
                      </m:sup>
                    </m:sSup>
                    <m:r>
                      <a:rPr lang="en-US" b="1" i="1">
                        <a:latin typeface="Cambria Math" panose="02040503050406030204" pitchFamily="18" charset="0"/>
                        <a:ea typeface="Cambria Math" panose="02040503050406030204" pitchFamily="18" charset="0"/>
                      </a:rPr>
                      <m:t>𝒃</m:t>
                    </m:r>
                  </m:oMath>
                </a14:m>
                <a:r>
                  <a:rPr lang="en-US" dirty="0"/>
                  <a:t>    </a:t>
                </a:r>
                <a:r>
                  <a:rPr lang="en-US" dirty="0">
                    <a:sym typeface="Wingdings" pitchFamily="2" charset="2"/>
                  </a:rPr>
                  <a:t> </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𝐴</m:t>
                    </m:r>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𝐴</m:t>
                                </m:r>
                              </m:e>
                              <m:sup>
                                <m:r>
                                  <a:rPr lang="en-US" i="1">
                                    <a:latin typeface="Cambria Math" panose="02040503050406030204" pitchFamily="18" charset="0"/>
                                    <a:ea typeface="Cambria Math" panose="02040503050406030204" pitchFamily="18" charset="0"/>
                                  </a:rPr>
                                  <m:t>𝑇</m:t>
                                </m:r>
                              </m:sup>
                            </m:sSup>
                            <m:r>
                              <a:rPr lang="en-US" i="1">
                                <a:latin typeface="Cambria Math" panose="02040503050406030204" pitchFamily="18" charset="0"/>
                                <a:ea typeface="Cambria Math" panose="02040503050406030204" pitchFamily="18" charset="0"/>
                              </a:rPr>
                              <m:t>𝐴</m:t>
                            </m:r>
                          </m:e>
                        </m:d>
                      </m:e>
                      <m:sup>
                        <m:r>
                          <a:rPr lang="en-US" i="1">
                            <a:latin typeface="Cambria Math" panose="02040503050406030204" pitchFamily="18" charset="0"/>
                            <a:ea typeface="Cambria Math" panose="02040503050406030204" pitchFamily="18" charset="0"/>
                          </a:rPr>
                          <m:t>−1</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𝐴</m:t>
                        </m:r>
                      </m:e>
                      <m:sup>
                        <m:r>
                          <a:rPr lang="en-US" i="1">
                            <a:latin typeface="Cambria Math" panose="02040503050406030204" pitchFamily="18" charset="0"/>
                            <a:ea typeface="Cambria Math" panose="02040503050406030204" pitchFamily="18" charset="0"/>
                          </a:rPr>
                          <m:t>𝑇</m:t>
                        </m:r>
                      </m:sup>
                    </m:sSup>
                  </m:oMath>
                </a14:m>
                <a:endParaRPr lang="en-US" dirty="0"/>
              </a:p>
              <a:p>
                <a:pPr lvl="1">
                  <a:lnSpc>
                    <a:spcPct val="120000"/>
                  </a:lnSpc>
                  <a:buFont typeface="Courier New" panose="02070309020205020404" pitchFamily="49" charset="0"/>
                  <a:buChar char="o"/>
                </a:pPr>
                <a:endParaRPr lang="en-US" dirty="0"/>
              </a:p>
              <a:p>
                <a:pPr>
                  <a:lnSpc>
                    <a:spcPct val="120000"/>
                  </a:lnSpc>
                </a:pPr>
                <a:r>
                  <a:rPr lang="en-US" dirty="0"/>
                  <a:t>Properties of project matrix </a:t>
                </a:r>
              </a:p>
              <a:p>
                <a:pPr lvl="1">
                  <a:lnSpc>
                    <a:spcPct val="120000"/>
                  </a:lnSpc>
                  <a:buFont typeface="Courier New" panose="02070309020205020404" pitchFamily="49" charset="0"/>
                  <a:buChar char="o"/>
                </a:pP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𝑃</m:t>
                        </m:r>
                      </m:e>
                      <m:sup>
                        <m:r>
                          <a:rPr lang="en-US" i="1">
                            <a:latin typeface="Cambria Math" panose="02040503050406030204" pitchFamily="18" charset="0"/>
                            <a:ea typeface="Cambria Math" panose="02040503050406030204" pitchFamily="18" charset="0"/>
                          </a:rPr>
                          <m:t>𝑇</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oMath>
                </a14:m>
                <a:endParaRPr lang="en-US" dirty="0"/>
              </a:p>
              <a:p>
                <a:pPr lvl="1">
                  <a:lnSpc>
                    <a:spcPct val="120000"/>
                  </a:lnSpc>
                  <a:buFont typeface="Courier New" panose="02070309020205020404" pitchFamily="49" charset="0"/>
                  <a:buChar char="o"/>
                </a:pP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𝑃</m:t>
                        </m:r>
                      </m:e>
                      <m:sup>
                        <m:r>
                          <a:rPr lang="en-US" b="0" i="1" smtClean="0">
                            <a:latin typeface="Cambria Math" panose="02040503050406030204" pitchFamily="18" charset="0"/>
                            <a:ea typeface="Cambria Math" panose="02040503050406030204" pitchFamily="18" charset="0"/>
                          </a:rPr>
                          <m:t>𝑁</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oMath>
                </a14:m>
                <a:r>
                  <a:rPr lang="en-US" dirty="0"/>
                  <a:t> (idempotent)</a:t>
                </a:r>
              </a:p>
              <a:p>
                <a:pPr lvl="1">
                  <a:lnSpc>
                    <a:spcPct val="120000"/>
                  </a:lnSpc>
                  <a:buFont typeface="Courier New" panose="02070309020205020404" pitchFamily="49" charset="0"/>
                  <a:buChar char="o"/>
                </a:pPr>
                <a:endParaRPr lang="en-US" dirty="0"/>
              </a:p>
            </p:txBody>
          </p:sp>
        </mc:Choice>
        <mc:Fallback xmlns="">
          <p:sp>
            <p:nvSpPr>
              <p:cNvPr id="3" name="Content Placeholder 2">
                <a:extLst>
                  <a:ext uri="{FF2B5EF4-FFF2-40B4-BE49-F238E27FC236}">
                    <a16:creationId xmlns:a16="http://schemas.microsoft.com/office/drawing/2014/main" id="{7718369A-D0CB-6130-EFBD-A19B0686D5C5}"/>
                  </a:ext>
                </a:extLst>
              </p:cNvPr>
              <p:cNvSpPr>
                <a:spLocks noGrp="1" noRot="1" noChangeAspect="1" noMove="1" noResize="1" noEditPoints="1" noAdjustHandles="1" noChangeArrowheads="1" noChangeShapeType="1" noTextEdit="1"/>
              </p:cNvSpPr>
              <p:nvPr>
                <p:ph idx="1"/>
              </p:nvPr>
            </p:nvSpPr>
            <p:spPr>
              <a:xfrm>
                <a:off x="838200" y="1507524"/>
                <a:ext cx="10515600" cy="4985351"/>
              </a:xfrm>
              <a:blipFill>
                <a:blip r:embed="rId2"/>
                <a:stretch>
                  <a:fillRect l="-844" t="-101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9A4838B-F6AA-A133-6353-8DCF6D0994B6}"/>
              </a:ext>
            </a:extLst>
          </p:cNvPr>
          <p:cNvSpPr>
            <a:spLocks noGrp="1"/>
          </p:cNvSpPr>
          <p:nvPr>
            <p:ph type="sldNum" sz="quarter" idx="12"/>
          </p:nvPr>
        </p:nvSpPr>
        <p:spPr/>
        <p:txBody>
          <a:bodyPr/>
          <a:lstStyle/>
          <a:p>
            <a:fld id="{753F1077-7B91-4D11-8473-7F9D495CD0E2}" type="slidenum">
              <a:rPr lang="en-SG" smtClean="0"/>
              <a:t>19</a:t>
            </a:fld>
            <a:endParaRPr lang="en-SG"/>
          </a:p>
        </p:txBody>
      </p:sp>
    </p:spTree>
    <p:extLst>
      <p:ext uri="{BB962C8B-B14F-4D97-AF65-F5344CB8AC3E}">
        <p14:creationId xmlns:p14="http://schemas.microsoft.com/office/powerpoint/2010/main" val="618001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7DE2C-221C-4578-9D05-C7BF592C6899}"/>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Quiz 2 and Exam:</a:t>
            </a:r>
          </a:p>
        </p:txBody>
      </p:sp>
      <p:sp>
        <p:nvSpPr>
          <p:cNvPr id="3" name="Content Placeholder 2">
            <a:extLst>
              <a:ext uri="{FF2B5EF4-FFF2-40B4-BE49-F238E27FC236}">
                <a16:creationId xmlns:a16="http://schemas.microsoft.com/office/drawing/2014/main" id="{F8AAF286-247C-432D-9BBC-83901A797303}"/>
              </a:ext>
            </a:extLst>
          </p:cNvPr>
          <p:cNvSpPr>
            <a:spLocks noGrp="1"/>
          </p:cNvSpPr>
          <p:nvPr>
            <p:ph idx="1"/>
          </p:nvPr>
        </p:nvSpPr>
        <p:spPr/>
        <p:txBody>
          <a:bodyPr>
            <a:normAutofit fontScale="92500" lnSpcReduction="10000"/>
          </a:bodyPr>
          <a:lstStyle/>
          <a:p>
            <a:pPr marL="514350" indent="-514350">
              <a:lnSpc>
                <a:spcPct val="110000"/>
              </a:lnSpc>
              <a:spcBef>
                <a:spcPts val="0"/>
              </a:spcBef>
              <a:buAutoNum type="arabicPeriod"/>
            </a:pPr>
            <a:r>
              <a:rPr lang="en-US" b="1" dirty="0">
                <a:latin typeface="Arial" panose="020B0604020202020204" pitchFamily="34" charset="0"/>
                <a:cs typeface="Arial" panose="020B0604020202020204" pitchFamily="34" charset="0"/>
              </a:rPr>
              <a:t>Quiz 2 </a:t>
            </a:r>
          </a:p>
          <a:p>
            <a:pPr marL="0" indent="0">
              <a:lnSpc>
                <a:spcPct val="110000"/>
              </a:lnSpc>
              <a:spcBef>
                <a:spcPts val="0"/>
              </a:spcBef>
              <a:buNone/>
            </a:pPr>
            <a:r>
              <a:rPr lang="en-US" b="1" dirty="0">
                <a:latin typeface="Arial" panose="020B0604020202020204" pitchFamily="34" charset="0"/>
                <a:cs typeface="Arial" panose="020B0604020202020204" pitchFamily="34" charset="0"/>
              </a:rPr>
              <a:t>- Coverage :</a:t>
            </a:r>
            <a:r>
              <a:rPr lang="en-US" dirty="0">
                <a:latin typeface="Arial" panose="020B0604020202020204" pitchFamily="34" charset="0"/>
                <a:cs typeface="Arial" panose="020B0604020202020204" pitchFamily="34" charset="0"/>
              </a:rPr>
              <a:t>  Ch 6 ,7, 8</a:t>
            </a:r>
            <a:br>
              <a:rPr lang="en-US"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 Time/Date</a:t>
            </a:r>
            <a:r>
              <a:rPr lang="en-US" dirty="0">
                <a:latin typeface="Arial" panose="020B0604020202020204" pitchFamily="34" charset="0"/>
                <a:cs typeface="Arial" panose="020B0604020202020204" pitchFamily="34" charset="0"/>
              </a:rPr>
              <a:t>: Week 13, last lecture time (10:30-11.20am, 17</a:t>
            </a:r>
            <a:r>
              <a:rPr lang="en-US" baseline="30000" dirty="0">
                <a:latin typeface="Arial" panose="020B0604020202020204" pitchFamily="34" charset="0"/>
                <a:cs typeface="Arial" panose="020B0604020202020204" pitchFamily="34" charset="0"/>
              </a:rPr>
              <a:t>th</a:t>
            </a:r>
            <a:r>
              <a:rPr lang="en-US" dirty="0">
                <a:latin typeface="Arial" panose="020B0604020202020204" pitchFamily="34" charset="0"/>
                <a:cs typeface="Arial" panose="020B0604020202020204" pitchFamily="34" charset="0"/>
              </a:rPr>
              <a:t> April 2024)</a:t>
            </a:r>
          </a:p>
          <a:p>
            <a:pPr marL="0" indent="0">
              <a:lnSpc>
                <a:spcPct val="110000"/>
              </a:lnSpc>
              <a:spcBef>
                <a:spcPts val="0"/>
              </a:spcBef>
              <a:buNone/>
            </a:pPr>
            <a:endParaRPr lang="en-US" dirty="0">
              <a:latin typeface="Arial" panose="020B0604020202020204" pitchFamily="34" charset="0"/>
              <a:cs typeface="Arial" panose="020B0604020202020204" pitchFamily="34" charset="0"/>
            </a:endParaRPr>
          </a:p>
          <a:p>
            <a:pPr marL="0" indent="0">
              <a:lnSpc>
                <a:spcPct val="110000"/>
              </a:lnSpc>
              <a:spcBef>
                <a:spcPts val="0"/>
              </a:spcBef>
              <a:buNone/>
            </a:pPr>
            <a:r>
              <a:rPr lang="en-US" b="1" dirty="0">
                <a:latin typeface="Arial" panose="020B0604020202020204" pitchFamily="34" charset="0"/>
                <a:cs typeface="Arial" panose="020B0604020202020204" pitchFamily="34" charset="0"/>
              </a:rPr>
              <a:t>2. Final Exam</a:t>
            </a:r>
          </a:p>
          <a:p>
            <a:pPr marL="0" indent="0">
              <a:lnSpc>
                <a:spcPct val="110000"/>
              </a:lnSpc>
              <a:spcBef>
                <a:spcPts val="0"/>
              </a:spcBef>
              <a:buNone/>
            </a:pP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Coverage </a:t>
            </a:r>
            <a:r>
              <a:rPr lang="en-US" dirty="0">
                <a:latin typeface="Arial" panose="020B0604020202020204" pitchFamily="34" charset="0"/>
                <a:cs typeface="Arial" panose="020B0604020202020204" pitchFamily="34" charset="0"/>
              </a:rPr>
              <a:t>: Ch 6, 7, 8 (Q3 &amp; Q4)</a:t>
            </a:r>
          </a:p>
          <a:p>
            <a:pPr marL="0" indent="0">
              <a:lnSpc>
                <a:spcPct val="110000"/>
              </a:lnSpc>
              <a:spcBef>
                <a:spcPts val="0"/>
              </a:spcBef>
              <a:buNone/>
            </a:pP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Date/Time</a:t>
            </a:r>
            <a:r>
              <a:rPr lang="en-US" dirty="0">
                <a:latin typeface="Arial" panose="020B0604020202020204" pitchFamily="34" charset="0"/>
                <a:cs typeface="Arial" panose="020B0604020202020204" pitchFamily="34" charset="0"/>
              </a:rPr>
              <a:t>: 2 May 2024 (Thursday),	 1.00-3.00pm</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marL="0" indent="0">
              <a:lnSpc>
                <a:spcPct val="110000"/>
              </a:lnSpc>
              <a:spcBef>
                <a:spcPts val="0"/>
              </a:spcBef>
              <a:buNone/>
            </a:pPr>
            <a:r>
              <a:rPr lang="en-US" dirty="0">
                <a:latin typeface="Arial" panose="020B0604020202020204" pitchFamily="34" charset="0"/>
                <a:cs typeface="Arial" panose="020B0604020202020204" pitchFamily="34" charset="0"/>
              </a:rPr>
              <a:t>(Ch 9 will not be tested)</a:t>
            </a:r>
          </a:p>
          <a:p>
            <a:pPr marL="514350" indent="-514350">
              <a:lnSpc>
                <a:spcPct val="110000"/>
              </a:lnSpc>
              <a:spcBef>
                <a:spcPts val="0"/>
              </a:spcBef>
              <a:buAutoNum type="arabicParenR"/>
            </a:pP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35886FCD-4E1C-404C-91C9-B079CBE7506A}"/>
              </a:ext>
            </a:extLst>
          </p:cNvPr>
          <p:cNvSpPr>
            <a:spLocks noGrp="1"/>
          </p:cNvSpPr>
          <p:nvPr>
            <p:ph type="sldNum" sz="quarter" idx="12"/>
          </p:nvPr>
        </p:nvSpPr>
        <p:spPr/>
        <p:txBody>
          <a:bodyPr/>
          <a:lstStyle/>
          <a:p>
            <a:fld id="{753F1077-7B91-4D11-8473-7F9D495CD0E2}" type="slidenum">
              <a:rPr lang="en-SG" smtClean="0"/>
              <a:t>2</a:t>
            </a:fld>
            <a:endParaRPr lang="en-SG"/>
          </a:p>
        </p:txBody>
      </p:sp>
    </p:spTree>
    <p:extLst>
      <p:ext uri="{BB962C8B-B14F-4D97-AF65-F5344CB8AC3E}">
        <p14:creationId xmlns:p14="http://schemas.microsoft.com/office/powerpoint/2010/main" val="2335265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BD1B-30A0-2A4F-E925-CBDEF3524E95}"/>
              </a:ext>
            </a:extLst>
          </p:cNvPr>
          <p:cNvSpPr>
            <a:spLocks noGrp="1"/>
          </p:cNvSpPr>
          <p:nvPr>
            <p:ph type="title"/>
          </p:nvPr>
        </p:nvSpPr>
        <p:spPr/>
        <p:txBody>
          <a:bodyPr/>
          <a:lstStyle/>
          <a:p>
            <a:r>
              <a:rPr lang="en-US" u="sng" dirty="0">
                <a:solidFill>
                  <a:srgbClr val="FF0000"/>
                </a:solidFill>
              </a:rPr>
              <a:t>Key points – </a:t>
            </a:r>
            <a:r>
              <a:rPr lang="en-US" altLang="zh-CN" u="sng" dirty="0">
                <a:solidFill>
                  <a:srgbClr val="FF0000"/>
                </a:solidFill>
              </a:rPr>
              <a:t>7</a:t>
            </a:r>
            <a:r>
              <a:rPr lang="en-US" u="sng" dirty="0">
                <a:solidFill>
                  <a:srgbClr val="FF0000"/>
                </a:solidFill>
              </a:rPr>
              <a:t>.1.5 Least Square Solution Using QR Factorization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2D13A2-F649-E867-4A8D-F312860F2879}"/>
                  </a:ext>
                </a:extLst>
              </p:cNvPr>
              <p:cNvSpPr>
                <a:spLocks noGrp="1"/>
              </p:cNvSpPr>
              <p:nvPr>
                <p:ph idx="1"/>
              </p:nvPr>
            </p:nvSpPr>
            <p:spPr>
              <a:xfrm>
                <a:off x="838200" y="1825625"/>
                <a:ext cx="10515600" cy="4667250"/>
              </a:xfrm>
            </p:spPr>
            <p:txBody>
              <a:bodyPr>
                <a:normAutofit fontScale="92500" lnSpcReduction="20000"/>
              </a:bodyPr>
              <a:lstStyle/>
              <a:p>
                <a:pPr>
                  <a:lnSpc>
                    <a:spcPct val="110000"/>
                  </a:lnSpc>
                </a:pPr>
                <a:r>
                  <a:rPr lang="en-US" sz="2400" dirty="0">
                    <a:latin typeface="Arial" panose="020B0604020202020204" pitchFamily="34" charset="0"/>
                    <a:cs typeface="Arial" panose="020B0604020202020204" pitchFamily="34" charset="0"/>
                  </a:rPr>
                  <a:t>Definition:</a:t>
                </a:r>
              </a:p>
              <a:p>
                <a:pPr lvl="1">
                  <a:lnSpc>
                    <a:spcPct val="110000"/>
                  </a:lnSpc>
                  <a:buFont typeface="Courier New" panose="02070309020205020404" pitchFamily="49" charset="0"/>
                  <a:buChar char="o"/>
                </a:pPr>
                <a:r>
                  <a:rPr lang="en-US" sz="2000" dirty="0">
                    <a:latin typeface="Arial" panose="020B0604020202020204" pitchFamily="34" charset="0"/>
                    <a:ea typeface="Cambria Math" panose="02040503050406030204" pitchFamily="18" charset="0"/>
                    <a:cs typeface="Arial" panose="020B0604020202020204" pitchFamily="34" charset="0"/>
                  </a:rPr>
                  <a:t>Given </a:t>
                </a:r>
                <a14:m>
                  <m:oMath xmlns:m="http://schemas.openxmlformats.org/officeDocument/2006/math">
                    <m:r>
                      <a:rPr lang="en-US" sz="2000" i="1" smtClean="0">
                        <a:latin typeface="Cambria Math" panose="02040503050406030204" pitchFamily="18" charset="0"/>
                        <a:ea typeface="Cambria Math" panose="02040503050406030204" pitchFamily="18" charset="0"/>
                      </a:rPr>
                      <m:t>𝐴</m:t>
                    </m:r>
                    <m:r>
                      <a:rPr lang="en-US" sz="2000" b="1" i="1">
                        <a:latin typeface="Cambria Math" panose="02040503050406030204" pitchFamily="18" charset="0"/>
                        <a:ea typeface="Cambria Math" panose="02040503050406030204" pitchFamily="18" charset="0"/>
                      </a:rPr>
                      <m:t>𝒙</m:t>
                    </m:r>
                    <m:r>
                      <a:rPr lang="en-US" sz="2000"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𝒃</m:t>
                    </m:r>
                  </m:oMath>
                </a14:m>
                <a:endParaRPr lang="en-US" sz="2000" dirty="0">
                  <a:latin typeface="Arial" panose="020B0604020202020204" pitchFamily="34" charset="0"/>
                  <a:cs typeface="Arial" panose="020B0604020202020204" pitchFamily="34" charset="0"/>
                </a:endParaRPr>
              </a:p>
              <a:p>
                <a:pPr lvl="1">
                  <a:lnSpc>
                    <a:spcPct val="110000"/>
                  </a:lnSpc>
                  <a:buFont typeface="Courier New" panose="02070309020205020404" pitchFamily="49" charset="0"/>
                  <a:buChar char="o"/>
                </a:pPr>
                <a:r>
                  <a:rPr lang="en-US" sz="2000" dirty="0">
                    <a:latin typeface="Arial" panose="020B0604020202020204" pitchFamily="34" charset="0"/>
                    <a:cs typeface="Arial" panose="020B0604020202020204" pitchFamily="34" charset="0"/>
                  </a:rPr>
                  <a:t>Using </a:t>
                </a:r>
                <a14:m>
                  <m:oMath xmlns:m="http://schemas.openxmlformats.org/officeDocument/2006/math">
                    <m:r>
                      <a:rPr lang="en-US" sz="2000" i="1">
                        <a:latin typeface="Cambria Math" panose="02040503050406030204" pitchFamily="18" charset="0"/>
                        <a:ea typeface="Cambria Math" panose="02040503050406030204" pitchFamily="18" charset="0"/>
                      </a:rPr>
                      <m:t>𝑄𝑅</m:t>
                    </m:r>
                  </m:oMath>
                </a14:m>
                <a:r>
                  <a:rPr lang="en-US" sz="2000" dirty="0">
                    <a:latin typeface="Arial" panose="020B0604020202020204" pitchFamily="34" charset="0"/>
                    <a:cs typeface="Arial" panose="020B0604020202020204" pitchFamily="34" charset="0"/>
                  </a:rPr>
                  <a:t> factorization:  </a:t>
                </a:r>
                <a14:m>
                  <m:oMath xmlns:m="http://schemas.openxmlformats.org/officeDocument/2006/math">
                    <m:r>
                      <a:rPr lang="en-US" sz="2000" i="1" smtClean="0">
                        <a:latin typeface="Cambria Math" panose="02040503050406030204" pitchFamily="18" charset="0"/>
                        <a:ea typeface="Cambria Math" panose="02040503050406030204" pitchFamily="18" charset="0"/>
                      </a:rPr>
                      <m:t>𝐴</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𝑄𝑅</m:t>
                    </m:r>
                  </m:oMath>
                </a14:m>
                <a:endParaRPr lang="en-US" sz="2000" dirty="0">
                  <a:latin typeface="Arial" panose="020B0604020202020204" pitchFamily="34" charset="0"/>
                  <a:cs typeface="Arial" panose="020B0604020202020204" pitchFamily="34" charset="0"/>
                </a:endParaRPr>
              </a:p>
              <a:p>
                <a:pPr lvl="1">
                  <a:lnSpc>
                    <a:spcPct val="110000"/>
                  </a:lnSpc>
                  <a:buFont typeface="Courier New" panose="02070309020205020404" pitchFamily="49" charset="0"/>
                  <a:buChar char="o"/>
                </a:pPr>
                <a:r>
                  <a:rPr lang="en-US" sz="2000" dirty="0">
                    <a:latin typeface="Arial" panose="020B0604020202020204" pitchFamily="34" charset="0"/>
                    <a:cs typeface="Arial" panose="020B0604020202020204" pitchFamily="34" charset="0"/>
                  </a:rPr>
                  <a:t>So we have:</a:t>
                </a:r>
                <a14:m>
                  <m:oMath xmlns:m="http://schemas.openxmlformats.org/officeDocument/2006/math">
                    <m:r>
                      <a:rPr lang="en-US" sz="2000" b="0" i="0"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𝑄𝑅</m:t>
                    </m:r>
                    <m:r>
                      <a:rPr lang="en-US" sz="2000" b="1" i="1">
                        <a:latin typeface="Cambria Math" panose="02040503050406030204" pitchFamily="18" charset="0"/>
                        <a:ea typeface="Cambria Math" panose="02040503050406030204" pitchFamily="18" charset="0"/>
                      </a:rPr>
                      <m:t>𝒙</m:t>
                    </m:r>
                    <m:r>
                      <a:rPr lang="en-US" sz="2000"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𝒃</m:t>
                    </m:r>
                  </m:oMath>
                </a14:m>
                <a:r>
                  <a:rPr 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sym typeface="Wingdings" pitchFamily="2" charset="2"/>
                  </a:rPr>
                  <a:t>  multiply </a:t>
                </a:r>
                <a14:m>
                  <m:oMath xmlns:m="http://schemas.openxmlformats.org/officeDocument/2006/math">
                    <m:sSup>
                      <m:sSupPr>
                        <m:ctrlPr>
                          <a:rPr lang="en-US" sz="2000" i="1">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𝑄</m:t>
                        </m:r>
                      </m:e>
                      <m:sup>
                        <m:r>
                          <a:rPr lang="en-US" sz="2000" i="1">
                            <a:latin typeface="Cambria Math" panose="02040503050406030204" pitchFamily="18" charset="0"/>
                            <a:ea typeface="Cambria Math" panose="02040503050406030204" pitchFamily="18" charset="0"/>
                          </a:rPr>
                          <m:t>𝑇</m:t>
                        </m:r>
                      </m:sup>
                    </m:sSup>
                  </m:oMath>
                </a14:m>
                <a:r>
                  <a:rPr lang="en-US" sz="2000" dirty="0">
                    <a:latin typeface="Arial" panose="020B0604020202020204" pitchFamily="34" charset="0"/>
                    <a:cs typeface="Arial" panose="020B0604020202020204" pitchFamily="34" charset="0"/>
                    <a:sym typeface="Wingdings" pitchFamily="2" charset="2"/>
                  </a:rPr>
                  <a:t>on both sides </a:t>
                </a:r>
                <a14:m>
                  <m:oMath xmlns:m="http://schemas.openxmlformats.org/officeDocument/2006/math">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𝑄</m:t>
                        </m:r>
                      </m:e>
                      <m:sup>
                        <m:r>
                          <a:rPr lang="en-US" sz="2000" i="1">
                            <a:latin typeface="Cambria Math" panose="02040503050406030204" pitchFamily="18" charset="0"/>
                            <a:ea typeface="Cambria Math" panose="02040503050406030204" pitchFamily="18" charset="0"/>
                          </a:rPr>
                          <m:t>𝑇</m:t>
                        </m:r>
                      </m:sup>
                    </m:sSup>
                    <m:r>
                      <a:rPr lang="en-US" sz="2000" i="1">
                        <a:latin typeface="Cambria Math" panose="02040503050406030204" pitchFamily="18" charset="0"/>
                        <a:ea typeface="Cambria Math" panose="02040503050406030204" pitchFamily="18" charset="0"/>
                      </a:rPr>
                      <m:t>𝑄𝑅</m:t>
                    </m:r>
                    <m:r>
                      <a:rPr lang="en-US" sz="2000" b="1" i="1">
                        <a:latin typeface="Cambria Math" panose="02040503050406030204" pitchFamily="18" charset="0"/>
                        <a:ea typeface="Cambria Math" panose="02040503050406030204" pitchFamily="18" charset="0"/>
                      </a:rPr>
                      <m:t>𝒙</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𝑄</m:t>
                        </m:r>
                      </m:e>
                      <m:sup>
                        <m:r>
                          <a:rPr lang="en-US" sz="2000" i="1">
                            <a:latin typeface="Cambria Math" panose="02040503050406030204" pitchFamily="18" charset="0"/>
                            <a:ea typeface="Cambria Math" panose="02040503050406030204" pitchFamily="18" charset="0"/>
                          </a:rPr>
                          <m:t>𝑇</m:t>
                        </m:r>
                      </m:sup>
                    </m:sSup>
                    <m:r>
                      <a:rPr lang="en-US" sz="2000" b="1" i="1">
                        <a:latin typeface="Cambria Math" panose="02040503050406030204" pitchFamily="18" charset="0"/>
                        <a:ea typeface="Cambria Math" panose="02040503050406030204" pitchFamily="18" charset="0"/>
                      </a:rPr>
                      <m:t>𝒃</m:t>
                    </m:r>
                  </m:oMath>
                </a14:m>
                <a:r>
                  <a:rPr lang="en-US" sz="2000" dirty="0">
                    <a:latin typeface="Arial" panose="020B0604020202020204" pitchFamily="34" charset="0"/>
                    <a:cs typeface="Arial" panose="020B0604020202020204" pitchFamily="34" charset="0"/>
                  </a:rPr>
                  <a:t> </a:t>
                </a:r>
              </a:p>
              <a:p>
                <a:pPr lvl="1">
                  <a:lnSpc>
                    <a:spcPct val="110000"/>
                  </a:lnSpc>
                  <a:buFont typeface="Courier New" panose="02070309020205020404" pitchFamily="49" charset="0"/>
                  <a:buChar char="o"/>
                </a:pPr>
                <a:r>
                  <a:rPr lang="en-US" sz="2000" dirty="0">
                    <a:latin typeface="Arial" panose="020B0604020202020204" pitchFamily="34" charset="0"/>
                    <a:cs typeface="Arial" panose="020B0604020202020204" pitchFamily="34" charset="0"/>
                  </a:rPr>
                  <a:t>Since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𝑄</m:t>
                        </m:r>
                      </m:e>
                      <m:sup>
                        <m:r>
                          <a:rPr lang="en-US" sz="2000" i="1">
                            <a:latin typeface="Cambria Math" panose="02040503050406030204" pitchFamily="18" charset="0"/>
                            <a:ea typeface="Cambria Math" panose="02040503050406030204" pitchFamily="18" charset="0"/>
                          </a:rPr>
                          <m:t>𝑇</m:t>
                        </m:r>
                      </m:sup>
                    </m:sSup>
                    <m:r>
                      <a:rPr lang="en-US" sz="2000" i="1">
                        <a:latin typeface="Cambria Math" panose="02040503050406030204" pitchFamily="18" charset="0"/>
                        <a:ea typeface="Cambria Math" panose="02040503050406030204" pitchFamily="18" charset="0"/>
                      </a:rPr>
                      <m:t>𝑄</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latin typeface="Arial" panose="020B0604020202020204" pitchFamily="34" charset="0"/>
                    <a:cs typeface="Arial" panose="020B0604020202020204" pitchFamily="34" charset="0"/>
                  </a:rPr>
                  <a:t> we get:  </a:t>
                </a:r>
                <a14:m>
                  <m:oMath xmlns:m="http://schemas.openxmlformats.org/officeDocument/2006/math">
                    <m:r>
                      <a:rPr lang="en-US" sz="2000" i="1">
                        <a:latin typeface="Cambria Math" panose="02040503050406030204" pitchFamily="18" charset="0"/>
                        <a:ea typeface="Cambria Math" panose="02040503050406030204" pitchFamily="18" charset="0"/>
                      </a:rPr>
                      <m:t>𝑅</m:t>
                    </m:r>
                    <m:r>
                      <a:rPr lang="en-US" sz="2000" b="1" i="1">
                        <a:latin typeface="Cambria Math" panose="02040503050406030204" pitchFamily="18" charset="0"/>
                        <a:ea typeface="Cambria Math" panose="02040503050406030204" pitchFamily="18" charset="0"/>
                      </a:rPr>
                      <m:t>𝒙</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𝑄</m:t>
                        </m:r>
                      </m:e>
                      <m:sup>
                        <m:r>
                          <a:rPr lang="en-US" sz="2000" i="1">
                            <a:latin typeface="Cambria Math" panose="02040503050406030204" pitchFamily="18" charset="0"/>
                            <a:ea typeface="Cambria Math" panose="02040503050406030204" pitchFamily="18" charset="0"/>
                          </a:rPr>
                          <m:t>𝑇</m:t>
                        </m:r>
                      </m:sup>
                    </m:sSup>
                    <m:r>
                      <a:rPr lang="en-US" sz="2000" b="1" i="1">
                        <a:latin typeface="Cambria Math" panose="02040503050406030204" pitchFamily="18" charset="0"/>
                        <a:ea typeface="Cambria Math" panose="02040503050406030204" pitchFamily="18" charset="0"/>
                      </a:rPr>
                      <m:t>𝒃</m:t>
                    </m:r>
                  </m:oMath>
                </a14:m>
                <a:r>
                  <a:rPr 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sym typeface="Wingdings" pitchFamily="2" charset="2"/>
                  </a:rPr>
                  <a:t> </a:t>
                </a:r>
                <a14:m>
                  <m:oMath xmlns:m="http://schemas.openxmlformats.org/officeDocument/2006/math">
                    <m:r>
                      <a:rPr lang="en-US" sz="2000" b="1" i="1" smtClean="0">
                        <a:latin typeface="Cambria Math" panose="02040503050406030204" pitchFamily="18" charset="0"/>
                        <a:ea typeface="Cambria Math" panose="02040503050406030204" pitchFamily="18" charset="0"/>
                      </a:rPr>
                      <m:t>𝒙</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−1</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𝑄</m:t>
                        </m:r>
                      </m:e>
                      <m:sup>
                        <m:r>
                          <a:rPr lang="en-US" sz="2000" i="1">
                            <a:latin typeface="Cambria Math" panose="02040503050406030204" pitchFamily="18" charset="0"/>
                            <a:ea typeface="Cambria Math" panose="02040503050406030204" pitchFamily="18" charset="0"/>
                          </a:rPr>
                          <m:t>𝑇</m:t>
                        </m:r>
                      </m:sup>
                    </m:sSup>
                    <m:r>
                      <a:rPr lang="en-US" sz="2000" b="1" i="1">
                        <a:latin typeface="Cambria Math" panose="02040503050406030204" pitchFamily="18" charset="0"/>
                        <a:ea typeface="Cambria Math" panose="02040503050406030204" pitchFamily="18" charset="0"/>
                      </a:rPr>
                      <m:t>𝒃</m:t>
                    </m:r>
                  </m:oMath>
                </a14:m>
                <a:r>
                  <a:rPr lang="en-US" sz="2000" dirty="0">
                    <a:latin typeface="Arial" panose="020B0604020202020204" pitchFamily="34" charset="0"/>
                    <a:cs typeface="Arial" panose="020B0604020202020204" pitchFamily="34" charset="0"/>
                  </a:rPr>
                  <a:t> </a:t>
                </a:r>
              </a:p>
              <a:p>
                <a:pPr>
                  <a:lnSpc>
                    <a:spcPct val="110000"/>
                  </a:lnSpc>
                </a:pPr>
                <a:endParaRPr lang="en-US" sz="1600" dirty="0">
                  <a:latin typeface="Arial" panose="020B0604020202020204" pitchFamily="34" charset="0"/>
                  <a:cs typeface="Arial" panose="020B0604020202020204" pitchFamily="34" charset="0"/>
                </a:endParaRPr>
              </a:p>
              <a:p>
                <a:pPr>
                  <a:lnSpc>
                    <a:spcPct val="110000"/>
                  </a:lnSpc>
                </a:pPr>
                <a:r>
                  <a:rPr lang="en-US" sz="2400" dirty="0">
                    <a:latin typeface="Arial" panose="020B0604020202020204" pitchFamily="34" charset="0"/>
                    <a:cs typeface="Arial" panose="020B0604020202020204" pitchFamily="34" charset="0"/>
                  </a:rPr>
                  <a:t>Explain why </a:t>
                </a:r>
                <a14:m>
                  <m:oMath xmlns:m="http://schemas.openxmlformats.org/officeDocument/2006/math">
                    <m:r>
                      <a:rPr lang="en-US" sz="2400" b="1" i="1" smtClean="0">
                        <a:latin typeface="Cambria Math" panose="02040503050406030204" pitchFamily="18" charset="0"/>
                        <a:ea typeface="Cambria Math" panose="02040503050406030204" pitchFamily="18" charset="0"/>
                      </a:rPr>
                      <m:t>𝒙</m:t>
                    </m:r>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𝑅</m:t>
                        </m:r>
                      </m:e>
                      <m:sup>
                        <m:r>
                          <a:rPr lang="en-US" sz="2400" b="0" i="1" smtClean="0">
                            <a:latin typeface="Cambria Math" panose="02040503050406030204" pitchFamily="18" charset="0"/>
                            <a:ea typeface="Cambria Math" panose="02040503050406030204" pitchFamily="18" charset="0"/>
                          </a:rPr>
                          <m:t>−1</m:t>
                        </m:r>
                      </m:sup>
                    </m:sSup>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𝑄</m:t>
                        </m:r>
                      </m:e>
                      <m:sup>
                        <m:r>
                          <a:rPr lang="en-US" sz="2400" i="1">
                            <a:latin typeface="Cambria Math" panose="02040503050406030204" pitchFamily="18" charset="0"/>
                            <a:ea typeface="Cambria Math" panose="02040503050406030204" pitchFamily="18" charset="0"/>
                          </a:rPr>
                          <m:t>𝑇</m:t>
                        </m:r>
                      </m:sup>
                    </m:sSup>
                    <m:r>
                      <a:rPr lang="en-US" sz="2400" b="1" i="1">
                        <a:latin typeface="Cambria Math" panose="02040503050406030204" pitchFamily="18" charset="0"/>
                        <a:ea typeface="Cambria Math" panose="02040503050406030204" pitchFamily="18" charset="0"/>
                      </a:rPr>
                      <m:t>𝒃</m:t>
                    </m:r>
                  </m:oMath>
                </a14:m>
                <a:r>
                  <a:rPr lang="en-US" sz="2400" dirty="0">
                    <a:latin typeface="Arial" panose="020B0604020202020204" pitchFamily="34" charset="0"/>
                    <a:cs typeface="Arial" panose="020B0604020202020204" pitchFamily="34" charset="0"/>
                  </a:rPr>
                  <a:t> is a Least Square solution</a:t>
                </a:r>
              </a:p>
              <a:p>
                <a:pPr lvl="1">
                  <a:lnSpc>
                    <a:spcPct val="110000"/>
                  </a:lnSpc>
                  <a:buFont typeface="Courier New" panose="02070309020205020404" pitchFamily="49" charset="0"/>
                  <a:buChar char="o"/>
                </a:pPr>
                <a:r>
                  <a:rPr lang="en-US" sz="2000" dirty="0">
                    <a:latin typeface="Arial" panose="020B0604020202020204" pitchFamily="34" charset="0"/>
                    <a:cs typeface="Arial" panose="020B0604020202020204" pitchFamily="34" charset="0"/>
                  </a:rPr>
                  <a:t>Since </a:t>
                </a:r>
                <a14:m>
                  <m:oMath xmlns:m="http://schemas.openxmlformats.org/officeDocument/2006/math">
                    <m:r>
                      <a:rPr lang="en-US" sz="2000" b="1" i="1" smtClean="0">
                        <a:latin typeface="Cambria Math" panose="02040503050406030204" pitchFamily="18" charset="0"/>
                        <a:ea typeface="Cambria Math" panose="02040503050406030204" pitchFamily="18" charset="0"/>
                      </a:rPr>
                      <m:t>𝒙</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−1</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𝑄</m:t>
                        </m:r>
                      </m:e>
                      <m:sup>
                        <m:r>
                          <a:rPr lang="en-US" sz="2000" i="1">
                            <a:latin typeface="Cambria Math" panose="02040503050406030204" pitchFamily="18" charset="0"/>
                            <a:ea typeface="Cambria Math" panose="02040503050406030204" pitchFamily="18" charset="0"/>
                          </a:rPr>
                          <m:t>𝑇</m:t>
                        </m:r>
                      </m:sup>
                    </m:sSup>
                    <m:r>
                      <a:rPr lang="en-US" sz="2000" b="1" i="1">
                        <a:latin typeface="Cambria Math" panose="02040503050406030204" pitchFamily="18" charset="0"/>
                        <a:ea typeface="Cambria Math" panose="02040503050406030204" pitchFamily="18" charset="0"/>
                      </a:rPr>
                      <m:t>𝒃</m:t>
                    </m:r>
                  </m:oMath>
                </a14:m>
                <a:r>
                  <a:rPr lang="en-US" sz="2000" dirty="0">
                    <a:latin typeface="Arial" panose="020B0604020202020204" pitchFamily="34" charset="0"/>
                    <a:cs typeface="Arial" panose="020B0604020202020204" pitchFamily="34" charset="0"/>
                  </a:rPr>
                  <a:t>, than </a:t>
                </a:r>
                <a14:m>
                  <m:oMath xmlns:m="http://schemas.openxmlformats.org/officeDocument/2006/math">
                    <m:r>
                      <a:rPr lang="en-US" sz="2000" i="1">
                        <a:latin typeface="Cambria Math" panose="02040503050406030204" pitchFamily="18" charset="0"/>
                        <a:ea typeface="Cambria Math" panose="02040503050406030204" pitchFamily="18" charset="0"/>
                      </a:rPr>
                      <m:t>𝐴</m:t>
                    </m:r>
                    <m:r>
                      <a:rPr lang="en-US" sz="2000" b="1" i="1">
                        <a:latin typeface="Cambria Math" panose="02040503050406030204" pitchFamily="18" charset="0"/>
                        <a:ea typeface="Cambria Math" panose="02040503050406030204" pitchFamily="18" charset="0"/>
                      </a:rPr>
                      <m:t>𝒙</m:t>
                    </m:r>
                  </m:oMath>
                </a14:m>
                <a:r>
                  <a:rPr lang="en-US" sz="2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p>
                      <m:sSupPr>
                        <m:ctrlPr>
                          <a:rPr lang="en-US" sz="2000" i="1">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𝐴</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𝑅</m:t>
                        </m:r>
                      </m:e>
                      <m:sup>
                        <m:r>
                          <a:rPr lang="en-US" sz="2000" i="1">
                            <a:latin typeface="Cambria Math" panose="02040503050406030204" pitchFamily="18" charset="0"/>
                            <a:ea typeface="Cambria Math" panose="02040503050406030204" pitchFamily="18" charset="0"/>
                          </a:rPr>
                          <m:t>−1</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𝑄</m:t>
                        </m:r>
                      </m:e>
                      <m:sup>
                        <m:r>
                          <a:rPr lang="en-US" sz="2000" i="1">
                            <a:latin typeface="Cambria Math" panose="02040503050406030204" pitchFamily="18" charset="0"/>
                            <a:ea typeface="Cambria Math" panose="02040503050406030204" pitchFamily="18" charset="0"/>
                          </a:rPr>
                          <m:t>𝑇</m:t>
                        </m:r>
                      </m:sup>
                    </m:sSup>
                    <m:r>
                      <a:rPr lang="en-US" sz="2000" b="1" i="1">
                        <a:latin typeface="Cambria Math" panose="02040503050406030204" pitchFamily="18" charset="0"/>
                        <a:ea typeface="Cambria Math" panose="02040503050406030204" pitchFamily="18" charset="0"/>
                      </a:rPr>
                      <m:t>𝒃</m:t>
                    </m:r>
                    <m:r>
                      <a:rPr lang="en-US" sz="2000" b="1" i="1" smtClean="0">
                        <a:latin typeface="Cambria Math" panose="02040503050406030204" pitchFamily="18" charset="0"/>
                        <a:ea typeface="Cambria Math" panose="02040503050406030204" pitchFamily="18" charset="0"/>
                      </a:rPr>
                      <m:t>)=</m:t>
                    </m:r>
                  </m:oMath>
                </a14:m>
                <a:r>
                  <a:rPr lang="en-US" sz="2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p>
                      <m:sSupPr>
                        <m:ctrlPr>
                          <a:rPr lang="en-US" sz="2000" i="1">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𝑄𝑅</m:t>
                        </m:r>
                        <m:r>
                          <a:rPr lang="en-US" sz="2000" b="0" i="1"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𝑅</m:t>
                        </m:r>
                      </m:e>
                      <m:sup>
                        <m:r>
                          <a:rPr lang="en-US" sz="2000" i="1">
                            <a:latin typeface="Cambria Math" panose="02040503050406030204" pitchFamily="18" charset="0"/>
                            <a:ea typeface="Cambria Math" panose="02040503050406030204" pitchFamily="18" charset="0"/>
                          </a:rPr>
                          <m:t>−1</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𝑄</m:t>
                        </m:r>
                      </m:e>
                      <m:sup>
                        <m:r>
                          <a:rPr lang="en-US" sz="2000" i="1">
                            <a:latin typeface="Cambria Math" panose="02040503050406030204" pitchFamily="18" charset="0"/>
                            <a:ea typeface="Cambria Math" panose="02040503050406030204" pitchFamily="18" charset="0"/>
                          </a:rPr>
                          <m:t>𝑇</m:t>
                        </m:r>
                      </m:sup>
                    </m:sSup>
                    <m:r>
                      <a:rPr lang="en-US" sz="2000" b="1" i="1">
                        <a:latin typeface="Cambria Math" panose="02040503050406030204" pitchFamily="18" charset="0"/>
                        <a:ea typeface="Cambria Math" panose="02040503050406030204" pitchFamily="18" charset="0"/>
                      </a:rPr>
                      <m:t>𝒃</m:t>
                    </m:r>
                    <m:r>
                      <a:rPr lang="en-US" sz="2000" b="1" i="1" smtClean="0">
                        <a:latin typeface="Cambria Math" panose="02040503050406030204" pitchFamily="18" charset="0"/>
                        <a:ea typeface="Cambria Math" panose="02040503050406030204" pitchFamily="18" charset="0"/>
                      </a:rPr>
                      <m:t>)=</m:t>
                    </m:r>
                  </m:oMath>
                </a14:m>
                <a:r>
                  <a:rPr lang="en-US" sz="2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𝑄𝑄</m:t>
                        </m:r>
                      </m:e>
                      <m:sup>
                        <m:r>
                          <a:rPr lang="en-US" sz="2000" i="1">
                            <a:latin typeface="Cambria Math" panose="02040503050406030204" pitchFamily="18" charset="0"/>
                            <a:ea typeface="Cambria Math" panose="02040503050406030204" pitchFamily="18" charset="0"/>
                          </a:rPr>
                          <m:t>𝑇</m:t>
                        </m:r>
                      </m:sup>
                    </m:sSup>
                    <m:r>
                      <a:rPr lang="en-US" sz="2000" b="1" i="1">
                        <a:latin typeface="Cambria Math" panose="02040503050406030204" pitchFamily="18" charset="0"/>
                        <a:ea typeface="Cambria Math" panose="02040503050406030204" pitchFamily="18" charset="0"/>
                      </a:rPr>
                      <m:t>𝒃</m:t>
                    </m:r>
                    <m:r>
                      <a:rPr lang="en-US" sz="2000" b="1" i="1" smtClean="0">
                        <a:latin typeface="Cambria Math" panose="02040503050406030204" pitchFamily="18" charset="0"/>
                        <a:ea typeface="Cambria Math" panose="02040503050406030204" pitchFamily="18" charset="0"/>
                      </a:rPr>
                      <m:t>=</m:t>
                    </m:r>
                    <m:acc>
                      <m:accPr>
                        <m:chr m:val="̂"/>
                        <m:ctrlPr>
                          <a:rPr lang="en-US" sz="2000" b="1" i="1">
                            <a:latin typeface="Cambria Math" panose="02040503050406030204" pitchFamily="18" charset="0"/>
                            <a:ea typeface="Cambria Math" panose="02040503050406030204" pitchFamily="18" charset="0"/>
                          </a:rPr>
                        </m:ctrlPr>
                      </m:accPr>
                      <m:e>
                        <m:r>
                          <a:rPr lang="en-US" sz="2000" b="1" i="1">
                            <a:latin typeface="Cambria Math" panose="02040503050406030204" pitchFamily="18" charset="0"/>
                            <a:ea typeface="Cambria Math" panose="02040503050406030204" pitchFamily="18" charset="0"/>
                          </a:rPr>
                          <m:t>𝒃</m:t>
                        </m:r>
                      </m:e>
                    </m:acc>
                  </m:oMath>
                </a14:m>
                <a:r>
                  <a:rPr lang="en-US" sz="2000" dirty="0">
                    <a:latin typeface="Arial" panose="020B0604020202020204" pitchFamily="34" charset="0"/>
                    <a:cs typeface="Arial" panose="020B0604020202020204" pitchFamily="34" charset="0"/>
                  </a:rPr>
                  <a:t> (Orthogonal Projection of </a:t>
                </a:r>
                <a14:m>
                  <m:oMath xmlns:m="http://schemas.openxmlformats.org/officeDocument/2006/math">
                    <m:r>
                      <a:rPr lang="en-US" sz="2000" b="1" i="1">
                        <a:latin typeface="Cambria Math" panose="02040503050406030204" pitchFamily="18" charset="0"/>
                        <a:ea typeface="Cambria Math" panose="02040503050406030204" pitchFamily="18" charset="0"/>
                      </a:rPr>
                      <m:t>𝒃</m:t>
                    </m:r>
                  </m:oMath>
                </a14:m>
                <a:r>
                  <a:rPr lang="en-US" sz="2000" dirty="0">
                    <a:latin typeface="Arial" panose="020B0604020202020204" pitchFamily="34" charset="0"/>
                    <a:cs typeface="Arial" panose="020B0604020202020204" pitchFamily="34" charset="0"/>
                  </a:rPr>
                  <a:t> onto column space of </a:t>
                </a:r>
                <a14:m>
                  <m:oMath xmlns:m="http://schemas.openxmlformats.org/officeDocument/2006/math">
                    <m:r>
                      <a:rPr lang="en-US" sz="2000" i="1">
                        <a:latin typeface="Cambria Math" panose="02040503050406030204" pitchFamily="18" charset="0"/>
                        <a:ea typeface="Cambria Math" panose="02040503050406030204" pitchFamily="18" charset="0"/>
                      </a:rPr>
                      <m:t>𝑄</m:t>
                    </m:r>
                  </m:oMath>
                </a14:m>
                <a:r>
                  <a:rPr lang="en-US" sz="2000" dirty="0">
                    <a:latin typeface="Arial" panose="020B0604020202020204" pitchFamily="34"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rPr>
                      <m:t>𝐴</m:t>
                    </m:r>
                  </m:oMath>
                </a14:m>
                <a:r>
                  <a:rPr lang="en-US" sz="2000" dirty="0">
                    <a:latin typeface="Arial" panose="020B0604020202020204" pitchFamily="34" charset="0"/>
                    <a:cs typeface="Arial" panose="020B0604020202020204" pitchFamily="34" charset="0"/>
                  </a:rPr>
                  <a:t>)</a:t>
                </a:r>
              </a:p>
              <a:p>
                <a:pPr lvl="1">
                  <a:lnSpc>
                    <a:spcPct val="110000"/>
                  </a:lnSpc>
                  <a:buFont typeface="Courier New" panose="02070309020205020404" pitchFamily="49" charset="0"/>
                  <a:buChar char="o"/>
                </a:pPr>
                <a:r>
                  <a:rPr lang="en-US" sz="2000" dirty="0">
                    <a:latin typeface="Arial" panose="020B0604020202020204" pitchFamily="34" charset="0"/>
                    <a:cs typeface="Arial" panose="020B0604020202020204" pitchFamily="34" charset="0"/>
                  </a:rPr>
                  <a:t>Recall: </a:t>
                </a:r>
                <a14:m>
                  <m:oMath xmlns:m="http://schemas.openxmlformats.org/officeDocument/2006/math">
                    <m:r>
                      <a:rPr lang="en-US" sz="2000" i="1" smtClean="0">
                        <a:latin typeface="Cambria Math" panose="02040503050406030204" pitchFamily="18" charset="0"/>
                        <a:ea typeface="Cambria Math" panose="02040503050406030204" pitchFamily="18" charset="0"/>
                      </a:rPr>
                      <m:t>𝑄</m:t>
                    </m:r>
                  </m:oMath>
                </a14:m>
                <a:r>
                  <a:rPr lang="en-US" sz="2000" dirty="0">
                    <a:latin typeface="Arial" panose="020B0604020202020204" pitchFamily="34" charset="0"/>
                    <a:cs typeface="Arial" panose="020B0604020202020204" pitchFamily="34" charset="0"/>
                  </a:rPr>
                  <a:t> is orthonormal. Col (</a:t>
                </a:r>
                <a14:m>
                  <m:oMath xmlns:m="http://schemas.openxmlformats.org/officeDocument/2006/math">
                    <m:r>
                      <a:rPr lang="en-US" sz="2000" i="1">
                        <a:latin typeface="Cambria Math" panose="02040503050406030204" pitchFamily="18" charset="0"/>
                        <a:ea typeface="Cambria Math" panose="02040503050406030204" pitchFamily="18" charset="0"/>
                      </a:rPr>
                      <m:t>𝑄</m:t>
                    </m:r>
                  </m:oMath>
                </a14:m>
                <a:r>
                  <a:rPr lang="en-US" sz="2000" dirty="0">
                    <a:latin typeface="Arial" panose="020B0604020202020204" pitchFamily="34" charset="0"/>
                    <a:cs typeface="Arial" panose="020B0604020202020204" pitchFamily="34" charset="0"/>
                  </a:rPr>
                  <a:t>) spans the same subspace </a:t>
                </a:r>
                <a14:m>
                  <m:oMath xmlns:m="http://schemas.openxmlformats.org/officeDocument/2006/math">
                    <m:r>
                      <a:rPr lang="en-US" sz="2000" b="0" i="1" smtClean="0">
                        <a:latin typeface="Cambria Math" panose="02040503050406030204" pitchFamily="18" charset="0"/>
                        <a:cs typeface="Arial" panose="020B0604020202020204" pitchFamily="34" charset="0"/>
                      </a:rPr>
                      <m:t>𝑊</m:t>
                    </m:r>
                  </m:oMath>
                </a14:m>
                <a:r>
                  <a:rPr lang="en-US" sz="2000" dirty="0">
                    <a:latin typeface="Arial" panose="020B0604020202020204" pitchFamily="34" charset="0"/>
                    <a:cs typeface="Arial" panose="020B0604020202020204" pitchFamily="34" charset="0"/>
                  </a:rPr>
                  <a:t> as Col (</a:t>
                </a:r>
                <a14:m>
                  <m:oMath xmlns:m="http://schemas.openxmlformats.org/officeDocument/2006/math">
                    <m:r>
                      <a:rPr lang="en-US" sz="2000" b="0" i="1" smtClean="0">
                        <a:latin typeface="Cambria Math" panose="02040503050406030204" pitchFamily="18" charset="0"/>
                        <a:ea typeface="Cambria Math" panose="02040503050406030204" pitchFamily="18" charset="0"/>
                      </a:rPr>
                      <m:t>𝐴</m:t>
                    </m:r>
                  </m:oMath>
                </a14:m>
                <a:r>
                  <a:rPr lang="en-US" sz="2000" dirty="0">
                    <a:latin typeface="Arial" panose="020B0604020202020204" pitchFamily="34" charset="0"/>
                    <a:cs typeface="Arial" panose="020B0604020202020204" pitchFamily="34" charset="0"/>
                  </a:rPr>
                  <a:t>)</a:t>
                </a:r>
              </a:p>
              <a:p>
                <a:pPr lvl="1">
                  <a:lnSpc>
                    <a:spcPct val="110000"/>
                  </a:lnSpc>
                  <a:buFont typeface="Courier New" panose="02070309020205020404" pitchFamily="49" charset="0"/>
                  <a:buChar char="o"/>
                </a:pPr>
                <a:r>
                  <a:rPr lang="en-US" sz="2000" dirty="0">
                    <a:latin typeface="Arial" panose="020B0604020202020204" pitchFamily="34" charset="0"/>
                    <a:cs typeface="Arial" panose="020B0604020202020204" pitchFamily="34" charset="0"/>
                  </a:rPr>
                  <a:t>So, </a:t>
                </a:r>
                <a14:m>
                  <m:oMath xmlns:m="http://schemas.openxmlformats.org/officeDocument/2006/math">
                    <m:r>
                      <a:rPr lang="en-US" sz="2000" b="1" i="1" smtClean="0">
                        <a:latin typeface="Cambria Math" panose="02040503050406030204" pitchFamily="18" charset="0"/>
                        <a:ea typeface="Cambria Math" panose="02040503050406030204" pitchFamily="18" charset="0"/>
                      </a:rPr>
                      <m:t>𝒙</m:t>
                    </m:r>
                  </m:oMath>
                </a14:m>
                <a:r>
                  <a:rPr lang="en-US" sz="2000" dirty="0">
                    <a:latin typeface="Arial" panose="020B0604020202020204" pitchFamily="34" charset="0"/>
                    <a:cs typeface="Arial" panose="020B0604020202020204" pitchFamily="34" charset="0"/>
                  </a:rPr>
                  <a:t> is the least square solution. </a:t>
                </a:r>
              </a:p>
              <a:p>
                <a:pPr>
                  <a:lnSpc>
                    <a:spcPct val="110000"/>
                  </a:lnSpc>
                  <a:buFont typeface="Courier New" panose="02070309020205020404" pitchFamily="49" charset="0"/>
                  <a:buChar char="o"/>
                </a:pPr>
                <a:endParaRPr lang="en-US" sz="2400" dirty="0">
                  <a:latin typeface="Arial" panose="020B0604020202020204" pitchFamily="34" charset="0"/>
                  <a:cs typeface="Arial" panose="020B0604020202020204" pitchFamily="34" charset="0"/>
                </a:endParaRPr>
              </a:p>
              <a:p>
                <a:pPr>
                  <a:lnSpc>
                    <a:spcPct val="110000"/>
                  </a:lnSpc>
                  <a:buFont typeface="Courier New" panose="02070309020205020404" pitchFamily="49" charset="0"/>
                  <a:buChar char="o"/>
                </a:pPr>
                <a14:m>
                  <m:oMath xmlns:m="http://schemas.openxmlformats.org/officeDocument/2006/math">
                    <m:sSup>
                      <m:sSupPr>
                        <m:ctrlPr>
                          <a:rPr lang="en-US" sz="240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𝐴</m:t>
                        </m:r>
                      </m:e>
                      <m:sup>
                        <m:r>
                          <a:rPr lang="en-US" sz="2400" i="1">
                            <a:latin typeface="Cambria Math" panose="02040503050406030204" pitchFamily="18" charset="0"/>
                            <a:ea typeface="Cambria Math" panose="02040503050406030204" pitchFamily="18" charset="0"/>
                          </a:rPr>
                          <m:t>𝑇</m:t>
                        </m:r>
                      </m:sup>
                    </m:sSup>
                    <m:r>
                      <a:rPr lang="en-US" sz="2400" i="1">
                        <a:latin typeface="Cambria Math" panose="02040503050406030204" pitchFamily="18" charset="0"/>
                        <a:ea typeface="Cambria Math" panose="02040503050406030204" pitchFamily="18" charset="0"/>
                      </a:rPr>
                      <m:t>𝐴</m:t>
                    </m:r>
                    <m:r>
                      <a:rPr lang="en-US" sz="2400" i="1">
                        <a:latin typeface="Cambria Math" panose="02040503050406030204" pitchFamily="18" charset="0"/>
                        <a:ea typeface="Cambria Math" panose="02040503050406030204" pitchFamily="18" charset="0"/>
                      </a:rPr>
                      <m:t> </m:t>
                    </m:r>
                  </m:oMath>
                </a14:m>
                <a:r>
                  <a:rPr lang="en-US" sz="2400" dirty="0">
                    <a:latin typeface="Arial" panose="020B0604020202020204" pitchFamily="34" charset="0"/>
                    <a:cs typeface="Arial" panose="020B0604020202020204" pitchFamily="34" charset="0"/>
                  </a:rPr>
                  <a:t>is sensitive to small errors, so QR method is often used. </a:t>
                </a:r>
              </a:p>
              <a:p>
                <a:pPr>
                  <a:lnSpc>
                    <a:spcPct val="110000"/>
                  </a:lnSpc>
                </a:pPr>
                <a:endParaRPr lang="en-US" sz="2400"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5D2D13A2-F649-E867-4A8D-F312860F2879}"/>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724" t="-1355" b="-81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B8032C3-42AC-0D48-6FB7-B7339315F579}"/>
              </a:ext>
            </a:extLst>
          </p:cNvPr>
          <p:cNvSpPr>
            <a:spLocks noGrp="1"/>
          </p:cNvSpPr>
          <p:nvPr>
            <p:ph type="sldNum" sz="quarter" idx="12"/>
          </p:nvPr>
        </p:nvSpPr>
        <p:spPr/>
        <p:txBody>
          <a:bodyPr/>
          <a:lstStyle/>
          <a:p>
            <a:fld id="{753F1077-7B91-4D11-8473-7F9D495CD0E2}" type="slidenum">
              <a:rPr lang="en-SG" smtClean="0"/>
              <a:t>20</a:t>
            </a:fld>
            <a:endParaRPr lang="en-SG"/>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132238B-064C-FA75-90C6-1DF73328B06B}"/>
                  </a:ext>
                </a:extLst>
              </p:cNvPr>
              <p:cNvSpPr txBox="1"/>
              <p:nvPr/>
            </p:nvSpPr>
            <p:spPr>
              <a:xfrm>
                <a:off x="4386649" y="1207750"/>
                <a:ext cx="8007177" cy="1100814"/>
              </a:xfrm>
              <a:prstGeom prst="rect">
                <a:avLst/>
              </a:prstGeom>
              <a:noFill/>
            </p:spPr>
            <p:txBody>
              <a:bodyPr wrap="square">
                <a:spAutoFit/>
              </a:bodyPr>
              <a:lstStyle/>
              <a:p>
                <a:pPr marL="457200" lvl="1" indent="0">
                  <a:lnSpc>
                    <a:spcPct val="110000"/>
                  </a:lnSpc>
                  <a:buNone/>
                </a:pPr>
                <a:r>
                  <a:rPr lang="en-US" sz="1400" dirty="0">
                    <a:latin typeface="Arial" panose="020B0604020202020204" pitchFamily="34" charset="0"/>
                    <a:cs typeface="Arial" panose="020B0604020202020204" pitchFamily="34" charset="0"/>
                  </a:rPr>
                  <a:t>Recall:  </a:t>
                </a:r>
                <a14:m>
                  <m:oMath xmlns:m="http://schemas.openxmlformats.org/officeDocument/2006/math">
                    <m:sSub>
                      <m:sSubPr>
                        <m:ctrlPr>
                          <a:rPr lang="en-US" sz="1400" b="0" i="1" smtClean="0">
                            <a:latin typeface="Cambria Math" panose="02040503050406030204" pitchFamily="18" charset="0"/>
                          </a:rPr>
                        </m:ctrlPr>
                      </m:sSubPr>
                      <m:e>
                        <m:acc>
                          <m:accPr>
                            <m:chr m:val="̂"/>
                            <m:ctrlPr>
                              <a:rPr lang="en-US" sz="1400" b="1" i="1">
                                <a:latin typeface="Cambria Math" panose="02040503050406030204" pitchFamily="18" charset="0"/>
                              </a:rPr>
                            </m:ctrlPr>
                          </m:accPr>
                          <m:e>
                            <m:r>
                              <a:rPr lang="en-US" sz="1400" b="1" i="1">
                                <a:latin typeface="Cambria Math" panose="02040503050406030204" pitchFamily="18" charset="0"/>
                              </a:rPr>
                              <m:t>𝒚</m:t>
                            </m:r>
                          </m:e>
                        </m:acc>
                        <m:r>
                          <a:rPr lang="en-US" sz="1400" b="0" i="1" smtClean="0">
                            <a:latin typeface="Cambria Math" panose="02040503050406030204" pitchFamily="18" charset="0"/>
                          </a:rPr>
                          <m:t>=</m:t>
                        </m:r>
                        <m:r>
                          <a:rPr lang="en-US" sz="1400" b="0" i="1" smtClean="0">
                            <a:latin typeface="Cambria Math" panose="02040503050406030204" pitchFamily="18" charset="0"/>
                          </a:rPr>
                          <m:t>𝑃𝑟𝑜𝑗</m:t>
                        </m:r>
                      </m:e>
                      <m:sub>
                        <m:r>
                          <a:rPr lang="en-US" sz="1400" b="0" i="1" smtClean="0">
                            <a:latin typeface="Cambria Math" panose="02040503050406030204" pitchFamily="18" charset="0"/>
                          </a:rPr>
                          <m:t>𝑤</m:t>
                        </m:r>
                      </m:sub>
                    </m:sSub>
                    <m:r>
                      <a:rPr lang="en-US" sz="1400" b="1" i="1">
                        <a:latin typeface="Cambria Math" panose="02040503050406030204" pitchFamily="18" charset="0"/>
                      </a:rPr>
                      <m:t>𝒚</m:t>
                    </m:r>
                    <m:r>
                      <a:rPr lang="en-US" sz="1400" b="0" i="1" smtClean="0">
                        <a:latin typeface="Cambria Math" panose="02040503050406030204" pitchFamily="18" charset="0"/>
                      </a:rPr>
                      <m:t>=</m:t>
                    </m:r>
                  </m:oMath>
                </a14:m>
                <a:r>
                  <a:rPr lang="en-US" sz="1400" b="1" dirty="0"/>
                  <a:t> </a:t>
                </a:r>
                <a14:m>
                  <m:oMath xmlns:m="http://schemas.openxmlformats.org/officeDocument/2006/math">
                    <m:r>
                      <a:rPr lang="en-US" sz="1400" b="1" i="0" smtClean="0">
                        <a:latin typeface="Cambria Math" panose="02040503050406030204" pitchFamily="18" charset="0"/>
                      </a:rPr>
                      <m:t>(</m:t>
                    </m:r>
                    <m:r>
                      <a:rPr lang="en-US" sz="1400" b="1" i="1">
                        <a:latin typeface="Cambria Math" panose="02040503050406030204" pitchFamily="18" charset="0"/>
                      </a:rPr>
                      <m:t>𝒚</m:t>
                    </m:r>
                    <m:r>
                      <a:rPr lang="en-US" sz="1400" b="1"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rPr>
                        </m:ctrlPr>
                      </m:sSubPr>
                      <m:e>
                        <m:r>
                          <a:rPr lang="en-US" sz="1400" b="1" i="1">
                            <a:latin typeface="Cambria Math" panose="02040503050406030204" pitchFamily="18" charset="0"/>
                          </a:rPr>
                          <m:t>𝒖</m:t>
                        </m:r>
                      </m:e>
                      <m:sub>
                        <m:r>
                          <a:rPr lang="en-US" sz="1400" i="1">
                            <a:latin typeface="Cambria Math" panose="02040503050406030204" pitchFamily="18" charset="0"/>
                          </a:rPr>
                          <m:t>1</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b="1" i="1">
                            <a:latin typeface="Cambria Math" panose="02040503050406030204" pitchFamily="18" charset="0"/>
                          </a:rPr>
                          <m:t>𝒖</m:t>
                        </m:r>
                      </m:e>
                      <m:sub>
                        <m:r>
                          <a:rPr lang="en-US" sz="1400" i="1">
                            <a:latin typeface="Cambria Math" panose="02040503050406030204" pitchFamily="18" charset="0"/>
                          </a:rPr>
                          <m:t>1</m:t>
                        </m:r>
                      </m:sub>
                    </m:sSub>
                    <m:r>
                      <a:rPr lang="en-US" sz="1400" i="1">
                        <a:latin typeface="Cambria Math" panose="02040503050406030204" pitchFamily="18" charset="0"/>
                      </a:rPr>
                      <m:t>+</m:t>
                    </m:r>
                  </m:oMath>
                </a14:m>
                <a:r>
                  <a:rPr lang="en-US" sz="14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SG" sz="1400" dirty="0">
                    <a:latin typeface="Arial" panose="020B0604020202020204" pitchFamily="34" charset="0"/>
                    <a:cs typeface="Arial" panose="020B0604020202020204" pitchFamily="34" charset="0"/>
                  </a:rPr>
                  <a:t>+</a:t>
                </a:r>
                <a:r>
                  <a:rPr lang="en-US" sz="1400" b="1" dirty="0">
                    <a:latin typeface="Arial" panose="020B0604020202020204" pitchFamily="34" charset="0"/>
                    <a:cs typeface="Arial" panose="020B0604020202020204" pitchFamily="34" charset="0"/>
                  </a:rPr>
                  <a:t> (</a:t>
                </a:r>
                <a14:m>
                  <m:oMath xmlns:m="http://schemas.openxmlformats.org/officeDocument/2006/math">
                    <m:r>
                      <a:rPr lang="en-US" sz="1400" b="1" i="1">
                        <a:latin typeface="Cambria Math" panose="02040503050406030204" pitchFamily="18" charset="0"/>
                      </a:rPr>
                      <m:t>𝒚</m:t>
                    </m:r>
                    <m:r>
                      <a:rPr lang="en-US" sz="1400" b="1"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rPr>
                        </m:ctrlPr>
                      </m:sSubPr>
                      <m:e>
                        <m:r>
                          <a:rPr lang="en-US" sz="1400" b="1" i="1">
                            <a:latin typeface="Cambria Math" panose="02040503050406030204" pitchFamily="18" charset="0"/>
                          </a:rPr>
                          <m:t>𝒖</m:t>
                        </m:r>
                      </m:e>
                      <m:sub>
                        <m:r>
                          <a:rPr lang="en-US" sz="1400" i="1">
                            <a:latin typeface="Cambria Math" panose="02040503050406030204" pitchFamily="18" charset="0"/>
                          </a:rPr>
                          <m:t>𝑝</m:t>
                        </m:r>
                      </m:sub>
                    </m:sSub>
                    <m:r>
                      <a:rPr lang="en-US" sz="1400" i="1">
                        <a:latin typeface="Cambria Math" panose="02040503050406030204" pitchFamily="18" charset="0"/>
                      </a:rPr>
                      <m:t> </m:t>
                    </m:r>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b="1" i="1">
                            <a:latin typeface="Cambria Math" panose="02040503050406030204" pitchFamily="18" charset="0"/>
                          </a:rPr>
                          <m:t>𝒖</m:t>
                        </m:r>
                      </m:e>
                      <m:sub>
                        <m:r>
                          <a:rPr lang="en-US" sz="1400" i="1">
                            <a:latin typeface="Cambria Math" panose="02040503050406030204" pitchFamily="18" charset="0"/>
                          </a:rPr>
                          <m:t>𝑝</m:t>
                        </m:r>
                      </m:sub>
                    </m:sSub>
                  </m:oMath>
                </a14:m>
                <a:endParaRPr lang="en-US" sz="1400" dirty="0">
                  <a:latin typeface="Arial" panose="020B0604020202020204" pitchFamily="34" charset="0"/>
                  <a:cs typeface="Arial" panose="020B0604020202020204" pitchFamily="34" charset="0"/>
                </a:endParaRPr>
              </a:p>
              <a:p>
                <a:pPr marL="457200" lvl="1" indent="0">
                  <a:lnSpc>
                    <a:spcPct val="110000"/>
                  </a:lnSpc>
                  <a:buNone/>
                </a:pPr>
                <a:r>
                  <a:rPr lang="en-US" sz="1400" dirty="0">
                    <a:latin typeface="Arial" panose="020B0604020202020204" pitchFamily="34" charset="0"/>
                    <a:cs typeface="Arial" panose="020B0604020202020204" pitchFamily="34" charset="0"/>
                  </a:rPr>
                  <a:t>	</a:t>
                </a:r>
                <a:r>
                  <a:rPr lang="en-US" sz="1400" b="0" dirty="0"/>
                  <a:t> </a:t>
                </a:r>
                <a14:m>
                  <m:oMath xmlns:m="http://schemas.openxmlformats.org/officeDocument/2006/math">
                    <m:r>
                      <a:rPr lang="en-US" sz="1400" b="0" i="1" smtClean="0">
                        <a:latin typeface="Cambria Math" panose="02040503050406030204" pitchFamily="18" charset="0"/>
                      </a:rPr>
                      <m:t>=</m:t>
                    </m:r>
                  </m:oMath>
                </a14:m>
                <a:r>
                  <a:rPr lang="en-US" sz="1400" b="1" dirty="0"/>
                  <a:t> </a:t>
                </a:r>
                <a14:m>
                  <m:oMath xmlns:m="http://schemas.openxmlformats.org/officeDocument/2006/math">
                    <m:r>
                      <a:rPr lang="en-US" sz="1400" b="1" i="0" smtClean="0">
                        <a:latin typeface="Cambria Math" panose="02040503050406030204" pitchFamily="18" charset="0"/>
                      </a:rPr>
                      <m:t>(</m:t>
                    </m:r>
                    <m:sSup>
                      <m:sSupPr>
                        <m:ctrlPr>
                          <a:rPr lang="en-US" sz="1400" b="1" i="1" smtClean="0">
                            <a:latin typeface="Cambria Math" panose="02040503050406030204" pitchFamily="18" charset="0"/>
                          </a:rPr>
                        </m:ctrlPr>
                      </m:sSupPr>
                      <m:e>
                        <m:sSub>
                          <m:sSubPr>
                            <m:ctrlPr>
                              <a:rPr lang="en-US" sz="1400" i="1">
                                <a:latin typeface="Cambria Math" panose="02040503050406030204" pitchFamily="18" charset="0"/>
                              </a:rPr>
                            </m:ctrlPr>
                          </m:sSubPr>
                          <m:e>
                            <m:r>
                              <a:rPr lang="en-US" sz="1400" b="1" i="1">
                                <a:latin typeface="Cambria Math" panose="02040503050406030204" pitchFamily="18" charset="0"/>
                              </a:rPr>
                              <m:t>𝒖</m:t>
                            </m:r>
                          </m:e>
                          <m:sub>
                            <m:r>
                              <a:rPr lang="en-US" sz="1400" i="1">
                                <a:latin typeface="Cambria Math" panose="02040503050406030204" pitchFamily="18" charset="0"/>
                              </a:rPr>
                              <m:t>1</m:t>
                            </m:r>
                          </m:sub>
                        </m:sSub>
                      </m:e>
                      <m:sup>
                        <m:r>
                          <a:rPr lang="en-US" sz="1400" b="0" i="1" smtClean="0">
                            <a:latin typeface="Cambria Math" panose="02040503050406030204" pitchFamily="18" charset="0"/>
                          </a:rPr>
                          <m:t>𝑇</m:t>
                        </m:r>
                      </m:sup>
                    </m:sSup>
                    <m:r>
                      <a:rPr lang="en-US" sz="1400" b="1" i="1" smtClean="0">
                        <a:latin typeface="Cambria Math" panose="02040503050406030204" pitchFamily="18" charset="0"/>
                      </a:rPr>
                      <m:t>𝒚</m:t>
                    </m:r>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b="1" i="1">
                            <a:latin typeface="Cambria Math" panose="02040503050406030204" pitchFamily="18" charset="0"/>
                          </a:rPr>
                          <m:t>𝒖</m:t>
                        </m:r>
                      </m:e>
                      <m:sub>
                        <m:r>
                          <a:rPr lang="en-US" sz="1400" i="1">
                            <a:latin typeface="Cambria Math" panose="02040503050406030204" pitchFamily="18" charset="0"/>
                          </a:rPr>
                          <m:t>1</m:t>
                        </m:r>
                      </m:sub>
                    </m:sSub>
                    <m:r>
                      <a:rPr lang="en-US" sz="1400" i="1">
                        <a:latin typeface="Cambria Math" panose="02040503050406030204" pitchFamily="18" charset="0"/>
                      </a:rPr>
                      <m:t>+</m:t>
                    </m:r>
                  </m:oMath>
                </a14:m>
                <a:r>
                  <a:rPr lang="en-US" sz="14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SG" sz="1400" dirty="0">
                    <a:latin typeface="Arial" panose="020B0604020202020204" pitchFamily="34" charset="0"/>
                    <a:cs typeface="Arial" panose="020B0604020202020204" pitchFamily="34" charset="0"/>
                  </a:rPr>
                  <a:t>+</a:t>
                </a:r>
                <a:r>
                  <a:rPr lang="en-US" sz="1400" b="1" dirty="0">
                    <a:latin typeface="Arial" panose="020B0604020202020204" pitchFamily="34" charset="0"/>
                    <a:cs typeface="Arial" panose="020B0604020202020204" pitchFamily="34" charset="0"/>
                  </a:rPr>
                  <a:t> (</a:t>
                </a:r>
                <a14:m>
                  <m:oMath xmlns:m="http://schemas.openxmlformats.org/officeDocument/2006/math">
                    <m:sSup>
                      <m:sSupPr>
                        <m:ctrlPr>
                          <a:rPr lang="en-US" sz="1400" b="1" i="1">
                            <a:latin typeface="Cambria Math" panose="02040503050406030204" pitchFamily="18" charset="0"/>
                          </a:rPr>
                        </m:ctrlPr>
                      </m:sSupPr>
                      <m:e>
                        <m:sSub>
                          <m:sSubPr>
                            <m:ctrlPr>
                              <a:rPr lang="en-US" sz="1400" i="1">
                                <a:latin typeface="Cambria Math" panose="02040503050406030204" pitchFamily="18" charset="0"/>
                              </a:rPr>
                            </m:ctrlPr>
                          </m:sSubPr>
                          <m:e>
                            <m:r>
                              <a:rPr lang="en-US" sz="1400" b="1" i="1">
                                <a:latin typeface="Cambria Math" panose="02040503050406030204" pitchFamily="18" charset="0"/>
                              </a:rPr>
                              <m:t>𝒖</m:t>
                            </m:r>
                          </m:e>
                          <m:sub>
                            <m:r>
                              <a:rPr lang="en-US" sz="1400" b="0" i="1" smtClean="0">
                                <a:latin typeface="Cambria Math" panose="02040503050406030204" pitchFamily="18" charset="0"/>
                              </a:rPr>
                              <m:t>𝑝</m:t>
                            </m:r>
                          </m:sub>
                        </m:sSub>
                      </m:e>
                      <m:sup>
                        <m:r>
                          <a:rPr lang="en-US" sz="1400" i="1">
                            <a:latin typeface="Cambria Math" panose="02040503050406030204" pitchFamily="18" charset="0"/>
                          </a:rPr>
                          <m:t>𝑇</m:t>
                        </m:r>
                      </m:sup>
                    </m:sSup>
                    <m:r>
                      <a:rPr lang="en-US" sz="1400" b="1" i="1">
                        <a:latin typeface="Cambria Math" panose="02040503050406030204" pitchFamily="18" charset="0"/>
                      </a:rPr>
                      <m:t>𝒚</m:t>
                    </m:r>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b="1" i="1">
                            <a:latin typeface="Cambria Math" panose="02040503050406030204" pitchFamily="18" charset="0"/>
                          </a:rPr>
                          <m:t>𝒖</m:t>
                        </m:r>
                      </m:e>
                      <m:sub>
                        <m:r>
                          <a:rPr lang="en-US" sz="1400" i="1">
                            <a:latin typeface="Cambria Math" panose="02040503050406030204" pitchFamily="18" charset="0"/>
                          </a:rPr>
                          <m:t>𝑝</m:t>
                        </m:r>
                      </m:sub>
                    </m:sSub>
                    <m:r>
                      <a:rPr lang="en-US" sz="1400" b="0" i="1" smtClean="0">
                        <a:latin typeface="Cambria Math" panose="02040503050406030204" pitchFamily="18" charset="0"/>
                      </a:rPr>
                      <m:t>= </m:t>
                    </m:r>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b="1" i="1">
                                <a:latin typeface="Cambria Math" panose="02040503050406030204" pitchFamily="18" charset="0"/>
                              </a:rPr>
                              <m:t>𝒖</m:t>
                            </m:r>
                          </m:e>
                          <m:sub>
                            <m:r>
                              <a:rPr lang="en-US" sz="1400" i="1">
                                <a:latin typeface="Cambria Math" panose="02040503050406030204" pitchFamily="18" charset="0"/>
                              </a:rPr>
                              <m:t>1</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b="1" i="1">
                                <a:latin typeface="Cambria Math" panose="02040503050406030204" pitchFamily="18" charset="0"/>
                              </a:rPr>
                              <m:t>𝒖</m:t>
                            </m:r>
                          </m:e>
                          <m:sub>
                            <m:r>
                              <a:rPr lang="en-US" sz="1400" i="1">
                                <a:latin typeface="Cambria Math" panose="02040503050406030204" pitchFamily="18" charset="0"/>
                              </a:rPr>
                              <m:t>2</m:t>
                            </m:r>
                          </m:sub>
                        </m:sSub>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rPr>
                            </m:ctrlPr>
                          </m:sSubPr>
                          <m:e>
                            <m:r>
                              <a:rPr lang="en-US" sz="1400" b="1" i="1">
                                <a:latin typeface="Cambria Math" panose="02040503050406030204" pitchFamily="18" charset="0"/>
                              </a:rPr>
                              <m:t>𝒖</m:t>
                            </m:r>
                          </m:e>
                          <m:sub>
                            <m:r>
                              <a:rPr lang="en-US" sz="1400" i="1">
                                <a:latin typeface="Cambria Math" panose="02040503050406030204" pitchFamily="18" charset="0"/>
                              </a:rPr>
                              <m:t>𝑝</m:t>
                            </m:r>
                          </m:sub>
                        </m:sSub>
                      </m:e>
                    </m:d>
                  </m:oMath>
                </a14:m>
                <a:r>
                  <a:rPr lang="en-US" sz="1400" dirty="0"/>
                  <a:t> </a:t>
                </a:r>
                <a14:m>
                  <m:oMath xmlns:m="http://schemas.openxmlformats.org/officeDocument/2006/math">
                    <m:d>
                      <m:dPr>
                        <m:begChr m:val="["/>
                        <m:endChr m:val="]"/>
                        <m:ctrlPr>
                          <a:rPr lang="en-US" sz="1400" i="1">
                            <a:latin typeface="Cambria Math" panose="02040503050406030204" pitchFamily="18" charset="0"/>
                          </a:rPr>
                        </m:ctrlPr>
                      </m:dPr>
                      <m:e>
                        <m:m>
                          <m:mPr>
                            <m:mcs>
                              <m:mc>
                                <m:mcPr>
                                  <m:count m:val="1"/>
                                  <m:mcJc m:val="center"/>
                                </m:mcPr>
                              </m:mc>
                            </m:mcs>
                            <m:ctrlPr>
                              <a:rPr lang="en-US" sz="1400" i="1">
                                <a:latin typeface="Cambria Math" panose="02040503050406030204" pitchFamily="18" charset="0"/>
                              </a:rPr>
                            </m:ctrlPr>
                          </m:mPr>
                          <m:mr>
                            <m:e>
                              <m:sSup>
                                <m:sSupPr>
                                  <m:ctrlPr>
                                    <a:rPr lang="en-US" sz="1400" b="1" i="1">
                                      <a:latin typeface="Cambria Math" panose="02040503050406030204" pitchFamily="18" charset="0"/>
                                    </a:rPr>
                                  </m:ctrlPr>
                                </m:sSupPr>
                                <m:e>
                                  <m:sSub>
                                    <m:sSubPr>
                                      <m:ctrlPr>
                                        <a:rPr lang="en-US" sz="1400" i="1">
                                          <a:latin typeface="Cambria Math" panose="02040503050406030204" pitchFamily="18" charset="0"/>
                                        </a:rPr>
                                      </m:ctrlPr>
                                    </m:sSubPr>
                                    <m:e>
                                      <m:r>
                                        <a:rPr lang="en-US" sz="1400" b="1" i="1">
                                          <a:latin typeface="Cambria Math" panose="02040503050406030204" pitchFamily="18" charset="0"/>
                                        </a:rPr>
                                        <m:t>𝒖</m:t>
                                      </m:r>
                                    </m:e>
                                    <m:sub>
                                      <m:r>
                                        <a:rPr lang="en-US" sz="1400" i="1">
                                          <a:latin typeface="Cambria Math" panose="02040503050406030204" pitchFamily="18" charset="0"/>
                                        </a:rPr>
                                        <m:t>1</m:t>
                                      </m:r>
                                    </m:sub>
                                  </m:sSub>
                                </m:e>
                                <m:sup>
                                  <m:r>
                                    <a:rPr lang="en-US" sz="1400" i="1">
                                      <a:latin typeface="Cambria Math" panose="02040503050406030204" pitchFamily="18" charset="0"/>
                                    </a:rPr>
                                    <m:t>𝑇</m:t>
                                  </m:r>
                                </m:sup>
                              </m:sSup>
                              <m:r>
                                <a:rPr lang="en-US" sz="1400" b="1" i="1">
                                  <a:latin typeface="Cambria Math" panose="02040503050406030204" pitchFamily="18" charset="0"/>
                                </a:rPr>
                                <m:t>𝒚</m:t>
                              </m:r>
                            </m:e>
                          </m:mr>
                          <m:mr>
                            <m:e>
                              <m:r>
                                <a:rPr lang="en-US" sz="1400" i="1">
                                  <a:latin typeface="Cambria Math" panose="02040503050406030204" pitchFamily="18" charset="0"/>
                                  <a:ea typeface="Cambria Math" panose="02040503050406030204" pitchFamily="18" charset="0"/>
                                </a:rPr>
                                <m:t>⋮</m:t>
                              </m:r>
                            </m:e>
                          </m:mr>
                          <m:mr>
                            <m:e>
                              <m:sSup>
                                <m:sSupPr>
                                  <m:ctrlPr>
                                    <a:rPr lang="en-US" sz="1400" b="1" i="1">
                                      <a:latin typeface="Cambria Math" panose="02040503050406030204" pitchFamily="18" charset="0"/>
                                    </a:rPr>
                                  </m:ctrlPr>
                                </m:sSupPr>
                                <m:e>
                                  <m:sSub>
                                    <m:sSubPr>
                                      <m:ctrlPr>
                                        <a:rPr lang="en-US" sz="1400" i="1">
                                          <a:latin typeface="Cambria Math" panose="02040503050406030204" pitchFamily="18" charset="0"/>
                                        </a:rPr>
                                      </m:ctrlPr>
                                    </m:sSubPr>
                                    <m:e>
                                      <m:r>
                                        <a:rPr lang="en-US" sz="1400" b="1" i="1">
                                          <a:latin typeface="Cambria Math" panose="02040503050406030204" pitchFamily="18" charset="0"/>
                                        </a:rPr>
                                        <m:t>𝒖</m:t>
                                      </m:r>
                                    </m:e>
                                    <m:sub>
                                      <m:r>
                                        <a:rPr lang="en-US" sz="1400" i="1">
                                          <a:latin typeface="Cambria Math" panose="02040503050406030204" pitchFamily="18" charset="0"/>
                                        </a:rPr>
                                        <m:t>𝑝</m:t>
                                      </m:r>
                                    </m:sub>
                                  </m:sSub>
                                </m:e>
                                <m:sup>
                                  <m:r>
                                    <a:rPr lang="en-US" sz="1400" i="1">
                                      <a:latin typeface="Cambria Math" panose="02040503050406030204" pitchFamily="18" charset="0"/>
                                    </a:rPr>
                                    <m:t>𝑇</m:t>
                                  </m:r>
                                </m:sup>
                              </m:sSup>
                              <m:r>
                                <a:rPr lang="en-US" sz="1400" b="1" i="1">
                                  <a:latin typeface="Cambria Math" panose="02040503050406030204" pitchFamily="18" charset="0"/>
                                </a:rPr>
                                <m:t>𝒚</m:t>
                              </m:r>
                            </m:e>
                          </m:mr>
                        </m:m>
                      </m:e>
                    </m:d>
                    <m:r>
                      <a:rPr lang="en-US" sz="1400" b="0" i="1" smtClean="0">
                        <a:latin typeface="Cambria Math" panose="02040503050406030204" pitchFamily="18" charset="0"/>
                      </a:rPr>
                      <m:t>=</m:t>
                    </m:r>
                  </m:oMath>
                </a14:m>
                <a:r>
                  <a:rPr lang="en-US" sz="1400" dirty="0">
                    <a:latin typeface="Arial" panose="020B0604020202020204" pitchFamily="34" charset="0"/>
                    <a:cs typeface="Arial" panose="020B0604020202020204" pitchFamily="34" charset="0"/>
                  </a:rPr>
                  <a:t> </a:t>
                </a:r>
                <a14:m>
                  <m:oMath xmlns:m="http://schemas.openxmlformats.org/officeDocument/2006/math">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b="1" i="1">
                                <a:latin typeface="Cambria Math" panose="02040503050406030204" pitchFamily="18" charset="0"/>
                              </a:rPr>
                              <m:t>𝒖</m:t>
                            </m:r>
                          </m:e>
                          <m:sub>
                            <m:r>
                              <a:rPr lang="en-US" sz="1400" i="1">
                                <a:latin typeface="Cambria Math" panose="02040503050406030204" pitchFamily="18" charset="0"/>
                              </a:rPr>
                              <m:t>1</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b="1" i="1">
                                <a:latin typeface="Cambria Math" panose="02040503050406030204" pitchFamily="18" charset="0"/>
                              </a:rPr>
                              <m:t>𝒖</m:t>
                            </m:r>
                          </m:e>
                          <m:sub>
                            <m:r>
                              <a:rPr lang="en-US" sz="1400" i="1">
                                <a:latin typeface="Cambria Math" panose="02040503050406030204" pitchFamily="18" charset="0"/>
                              </a:rPr>
                              <m:t>2</m:t>
                            </m:r>
                          </m:sub>
                        </m:sSub>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rPr>
                            </m:ctrlPr>
                          </m:sSubPr>
                          <m:e>
                            <m:r>
                              <a:rPr lang="en-US" sz="1400" b="1" i="1">
                                <a:latin typeface="Cambria Math" panose="02040503050406030204" pitchFamily="18" charset="0"/>
                              </a:rPr>
                              <m:t>𝒖</m:t>
                            </m:r>
                          </m:e>
                          <m:sub>
                            <m:r>
                              <a:rPr lang="en-US" sz="1400" i="1">
                                <a:latin typeface="Cambria Math" panose="02040503050406030204" pitchFamily="18" charset="0"/>
                              </a:rPr>
                              <m:t>𝑝</m:t>
                            </m:r>
                          </m:sub>
                        </m:sSub>
                      </m:e>
                    </m:d>
                  </m:oMath>
                </a14:m>
                <a:r>
                  <a:rPr lang="en-US" sz="1400" dirty="0"/>
                  <a:t> </a:t>
                </a:r>
                <a14:m>
                  <m:oMath xmlns:m="http://schemas.openxmlformats.org/officeDocument/2006/math">
                    <m:d>
                      <m:dPr>
                        <m:begChr m:val="["/>
                        <m:endChr m:val="]"/>
                        <m:ctrlPr>
                          <a:rPr lang="en-US" sz="1400" i="1">
                            <a:latin typeface="Cambria Math" panose="02040503050406030204" pitchFamily="18" charset="0"/>
                          </a:rPr>
                        </m:ctrlPr>
                      </m:dPr>
                      <m:e>
                        <m:m>
                          <m:mPr>
                            <m:mcs>
                              <m:mc>
                                <m:mcPr>
                                  <m:count m:val="1"/>
                                  <m:mcJc m:val="center"/>
                                </m:mcPr>
                              </m:mc>
                            </m:mcs>
                            <m:ctrlPr>
                              <a:rPr lang="en-US" sz="1400" i="1">
                                <a:latin typeface="Cambria Math" panose="02040503050406030204" pitchFamily="18" charset="0"/>
                              </a:rPr>
                            </m:ctrlPr>
                          </m:mPr>
                          <m:mr>
                            <m:e>
                              <m:sSup>
                                <m:sSupPr>
                                  <m:ctrlPr>
                                    <a:rPr lang="en-US" sz="1400" b="1" i="1">
                                      <a:latin typeface="Cambria Math" panose="02040503050406030204" pitchFamily="18" charset="0"/>
                                    </a:rPr>
                                  </m:ctrlPr>
                                </m:sSupPr>
                                <m:e>
                                  <m:sSub>
                                    <m:sSubPr>
                                      <m:ctrlPr>
                                        <a:rPr lang="en-US" sz="1400" i="1">
                                          <a:latin typeface="Cambria Math" panose="02040503050406030204" pitchFamily="18" charset="0"/>
                                        </a:rPr>
                                      </m:ctrlPr>
                                    </m:sSubPr>
                                    <m:e>
                                      <m:r>
                                        <a:rPr lang="en-US" sz="1400" b="1" i="1">
                                          <a:latin typeface="Cambria Math" panose="02040503050406030204" pitchFamily="18" charset="0"/>
                                        </a:rPr>
                                        <m:t>𝒖</m:t>
                                      </m:r>
                                    </m:e>
                                    <m:sub>
                                      <m:r>
                                        <a:rPr lang="en-US" sz="1400" i="1">
                                          <a:latin typeface="Cambria Math" panose="02040503050406030204" pitchFamily="18" charset="0"/>
                                        </a:rPr>
                                        <m:t>1</m:t>
                                      </m:r>
                                    </m:sub>
                                  </m:sSub>
                                </m:e>
                                <m:sup>
                                  <m:r>
                                    <a:rPr lang="en-US" sz="1400" i="1">
                                      <a:latin typeface="Cambria Math" panose="02040503050406030204" pitchFamily="18" charset="0"/>
                                    </a:rPr>
                                    <m:t>𝑇</m:t>
                                  </m:r>
                                </m:sup>
                              </m:sSup>
                            </m:e>
                          </m:mr>
                          <m:mr>
                            <m:e>
                              <m:r>
                                <a:rPr lang="en-US" sz="1400" i="1">
                                  <a:latin typeface="Cambria Math" panose="02040503050406030204" pitchFamily="18" charset="0"/>
                                  <a:ea typeface="Cambria Math" panose="02040503050406030204" pitchFamily="18" charset="0"/>
                                </a:rPr>
                                <m:t>⋮</m:t>
                              </m:r>
                            </m:e>
                          </m:mr>
                          <m:mr>
                            <m:e>
                              <m:sSup>
                                <m:sSupPr>
                                  <m:ctrlPr>
                                    <a:rPr lang="en-US" sz="1400" b="1" i="1">
                                      <a:latin typeface="Cambria Math" panose="02040503050406030204" pitchFamily="18" charset="0"/>
                                    </a:rPr>
                                  </m:ctrlPr>
                                </m:sSupPr>
                                <m:e>
                                  <m:sSub>
                                    <m:sSubPr>
                                      <m:ctrlPr>
                                        <a:rPr lang="en-US" sz="1400" i="1">
                                          <a:latin typeface="Cambria Math" panose="02040503050406030204" pitchFamily="18" charset="0"/>
                                        </a:rPr>
                                      </m:ctrlPr>
                                    </m:sSubPr>
                                    <m:e>
                                      <m:r>
                                        <a:rPr lang="en-US" sz="1400" b="1" i="1">
                                          <a:latin typeface="Cambria Math" panose="02040503050406030204" pitchFamily="18" charset="0"/>
                                        </a:rPr>
                                        <m:t>𝒖</m:t>
                                      </m:r>
                                    </m:e>
                                    <m:sub>
                                      <m:r>
                                        <a:rPr lang="en-US" sz="1400" b="0" i="1" smtClean="0">
                                          <a:latin typeface="Cambria Math" panose="02040503050406030204" pitchFamily="18" charset="0"/>
                                        </a:rPr>
                                        <m:t>𝑝</m:t>
                                      </m:r>
                                    </m:sub>
                                  </m:sSub>
                                </m:e>
                                <m:sup>
                                  <m:r>
                                    <a:rPr lang="en-US" sz="1400" i="1">
                                      <a:latin typeface="Cambria Math" panose="02040503050406030204" pitchFamily="18" charset="0"/>
                                    </a:rPr>
                                    <m:t>𝑇</m:t>
                                  </m:r>
                                </m:sup>
                              </m:sSup>
                            </m:e>
                          </m:mr>
                        </m:m>
                      </m:e>
                    </m:d>
                  </m:oMath>
                </a14:m>
                <a:r>
                  <a:rPr lang="en-US" sz="1400" b="1" dirty="0"/>
                  <a:t> </a:t>
                </a:r>
                <a14:m>
                  <m:oMath xmlns:m="http://schemas.openxmlformats.org/officeDocument/2006/math">
                    <m:r>
                      <a:rPr lang="en-US" sz="1400" b="1" i="1" smtClean="0">
                        <a:latin typeface="Cambria Math" panose="02040503050406030204" pitchFamily="18" charset="0"/>
                      </a:rPr>
                      <m:t>𝒚</m:t>
                    </m:r>
                    <m:r>
                      <a:rPr lang="en-US" sz="1400" b="1" i="1" smtClean="0">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𝑈𝑈</m:t>
                        </m:r>
                      </m:e>
                      <m:sup>
                        <m:r>
                          <a:rPr lang="en-US" sz="1400" i="1">
                            <a:latin typeface="Cambria Math" panose="02040503050406030204" pitchFamily="18" charset="0"/>
                          </a:rPr>
                          <m:t>𝑇</m:t>
                        </m:r>
                      </m:sup>
                    </m:sSup>
                    <m:r>
                      <a:rPr lang="en-US" sz="1400" b="1" i="1" smtClean="0">
                        <a:latin typeface="Cambria Math" panose="02040503050406030204" pitchFamily="18" charset="0"/>
                      </a:rPr>
                      <m:t>𝒚</m:t>
                    </m:r>
                  </m:oMath>
                </a14:m>
                <a:endParaRPr lang="en-US" sz="1400" dirty="0">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1132238B-064C-FA75-90C6-1DF73328B06B}"/>
                  </a:ext>
                </a:extLst>
              </p:cNvPr>
              <p:cNvSpPr txBox="1">
                <a:spLocks noRot="1" noChangeAspect="1" noMove="1" noResize="1" noEditPoints="1" noAdjustHandles="1" noChangeArrowheads="1" noChangeShapeType="1" noTextEdit="1"/>
              </p:cNvSpPr>
              <p:nvPr/>
            </p:nvSpPr>
            <p:spPr>
              <a:xfrm>
                <a:off x="4386649" y="1207750"/>
                <a:ext cx="8007177" cy="110081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72670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6A164E-C8FF-48A4-2A5E-CC289B350F93}"/>
                  </a:ext>
                </a:extLst>
              </p:cNvPr>
              <p:cNvSpPr>
                <a:spLocks noGrp="1"/>
              </p:cNvSpPr>
              <p:nvPr>
                <p:ph idx="1"/>
              </p:nvPr>
            </p:nvSpPr>
            <p:spPr>
              <a:xfrm>
                <a:off x="519350" y="1507524"/>
                <a:ext cx="8402229" cy="5213951"/>
              </a:xfrm>
            </p:spPr>
            <p:txBody>
              <a:bodyPr>
                <a:normAutofit fontScale="92500" lnSpcReduction="10000"/>
              </a:bodyPr>
              <a:lstStyle/>
              <a:p>
                <a:pPr>
                  <a:lnSpc>
                    <a:spcPct val="120000"/>
                  </a:lnSpc>
                </a:pPr>
                <a:r>
                  <a:rPr lang="en-US" sz="1800" dirty="0">
                    <a:latin typeface="Arial" panose="020B0604020202020204" pitchFamily="34" charset="0"/>
                    <a:cs typeface="Arial" panose="020B0604020202020204" pitchFamily="34" charset="0"/>
                  </a:rPr>
                  <a:t>Least Square method is used to find a linear regression (linear curve fitting) – try to find a line which fits the discrete data points</a:t>
                </a:r>
              </a:p>
              <a:p>
                <a:pPr marL="457200" lvl="1" indent="0">
                  <a:lnSpc>
                    <a:spcPct val="120000"/>
                  </a:lnSpc>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𝑦</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0</m:t>
                          </m:r>
                        </m:sub>
                      </m:sSub>
                      <m:r>
                        <a:rPr lang="en-US" sz="1600" b="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1</m:t>
                          </m:r>
                        </m:sub>
                      </m:sSub>
                      <m:r>
                        <a:rPr lang="en-US" sz="1600" b="0" i="1" smtClean="0">
                          <a:latin typeface="Cambria Math" panose="02040503050406030204" pitchFamily="18" charset="0"/>
                          <a:ea typeface="Cambria Math" panose="02040503050406030204" pitchFamily="18" charset="0"/>
                        </a:rPr>
                        <m:t>𝑥</m:t>
                      </m:r>
                    </m:oMath>
                  </m:oMathPara>
                </a14:m>
                <a:endParaRPr lang="en-US" sz="1600" dirty="0">
                  <a:latin typeface="Arial" panose="020B0604020202020204" pitchFamily="34" charset="0"/>
                  <a:cs typeface="Arial" panose="020B0604020202020204" pitchFamily="34" charset="0"/>
                </a:endParaRPr>
              </a:p>
              <a:p>
                <a:pPr marL="457200" lvl="1" indent="0">
                  <a:lnSpc>
                    <a:spcPct val="120000"/>
                  </a:lnSpc>
                  <a:buNone/>
                </a:pPr>
                <a:r>
                  <a:rPr lang="en-US" sz="1600" dirty="0">
                    <a:latin typeface="Arial" panose="020B0604020202020204" pitchFamily="34" charset="0"/>
                    <a:cs typeface="Arial" panose="020B0604020202020204" pitchFamily="34" charset="0"/>
                  </a:rPr>
                  <a:t>such that </a:t>
                </a:r>
                <a14:m>
                  <m:oMath xmlns:m="http://schemas.openxmlformats.org/officeDocument/2006/math">
                    <m:nary>
                      <m:naryPr>
                        <m:chr m:val="∑"/>
                        <m:subHide m:val="on"/>
                        <m:supHide m:val="on"/>
                        <m:ctrlPr>
                          <a:rPr lang="en-US" sz="1600" b="0" i="1" smtClean="0">
                            <a:latin typeface="Cambria Math" panose="02040503050406030204" pitchFamily="18" charset="0"/>
                            <a:ea typeface="Cambria Math" panose="02040503050406030204" pitchFamily="18" charset="0"/>
                          </a:rPr>
                        </m:ctrlPr>
                      </m:naryPr>
                      <m:sub/>
                      <m:sup/>
                      <m:e>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𝑦</m:t>
                                </m:r>
                              </m:e>
                              <m:sub>
                                <m:r>
                                  <a:rPr lang="en-US" sz="1600" b="0" i="1" smtClean="0">
                                    <a:latin typeface="Cambria Math" panose="02040503050406030204" pitchFamily="18" charset="0"/>
                                    <a:ea typeface="Cambria Math" panose="02040503050406030204" pitchFamily="18" charset="0"/>
                                  </a:rPr>
                                  <m:t>𝑖</m:t>
                                </m:r>
                              </m:sub>
                            </m:sSub>
                            <m:r>
                              <a:rPr lang="en-US" sz="1600" b="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acc>
                                  <m:accPr>
                                    <m:chr m:val="̂"/>
                                    <m:ctrlPr>
                                      <a:rPr lang="en-US" sz="1600" i="1">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𝑦</m:t>
                                    </m:r>
                                  </m:e>
                                </m:acc>
                              </m:e>
                              <m:sub>
                                <m:r>
                                  <a:rPr lang="en-US" sz="1600" i="1">
                                    <a:latin typeface="Cambria Math" panose="02040503050406030204" pitchFamily="18" charset="0"/>
                                    <a:ea typeface="Cambria Math" panose="02040503050406030204" pitchFamily="18" charset="0"/>
                                  </a:rPr>
                                  <m:t>𝑖</m:t>
                                </m:r>
                              </m:sub>
                            </m:sSub>
                            <m:r>
                              <a:rPr lang="en-US" sz="1600" b="0" i="1" smtClean="0">
                                <a:latin typeface="Cambria Math" panose="02040503050406030204" pitchFamily="18" charset="0"/>
                                <a:ea typeface="Cambria Math" panose="02040503050406030204" pitchFamily="18" charset="0"/>
                              </a:rPr>
                              <m:t>)</m:t>
                            </m:r>
                          </m:e>
                          <m:sup>
                            <m:r>
                              <a:rPr lang="en-US" sz="1600" b="0" i="1" smtClean="0">
                                <a:latin typeface="Cambria Math" panose="02040503050406030204" pitchFamily="18" charset="0"/>
                                <a:ea typeface="Cambria Math" panose="02040503050406030204" pitchFamily="18" charset="0"/>
                              </a:rPr>
                              <m:t>2</m:t>
                            </m:r>
                          </m:sup>
                        </m:sSup>
                      </m:e>
                    </m:nary>
                  </m:oMath>
                </a14:m>
                <a:r>
                  <a:rPr lang="en-US" sz="1600" dirty="0">
                    <a:latin typeface="Arial" panose="020B0604020202020204" pitchFamily="34" charset="0"/>
                    <a:cs typeface="Arial" panose="020B0604020202020204" pitchFamily="34" charset="0"/>
                  </a:rPr>
                  <a:t> is minimal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acc>
                          <m:accPr>
                            <m:chr m:val="̂"/>
                            <m:ctrlPr>
                              <a:rPr lang="en-US" sz="1600" i="1">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𝑦</m:t>
                            </m:r>
                          </m:e>
                        </m:acc>
                      </m:e>
                      <m:sub>
                        <m:r>
                          <a:rPr lang="en-US" sz="1600" i="1">
                            <a:latin typeface="Cambria Math" panose="02040503050406030204" pitchFamily="18" charset="0"/>
                            <a:ea typeface="Cambria Math" panose="02040503050406030204" pitchFamily="18" charset="0"/>
                          </a:rPr>
                          <m:t>𝑖</m:t>
                        </m:r>
                      </m:sub>
                    </m:sSub>
                  </m:oMath>
                </a14:m>
                <a:r>
                  <a:rPr lang="en-US" sz="1600" dirty="0">
                    <a:latin typeface="Arial" panose="020B0604020202020204" pitchFamily="34" charset="0"/>
                    <a:cs typeface="Arial" panose="020B0604020202020204" pitchFamily="34" charset="0"/>
                  </a:rPr>
                  <a:t>is the estimated value from the linear equation </a:t>
                </a:r>
                <a14:m>
                  <m:oMath xmlns:m="http://schemas.openxmlformats.org/officeDocument/2006/math">
                    <m:r>
                      <a:rPr lang="en-US" sz="1600" i="1">
                        <a:latin typeface="Cambria Math" panose="02040503050406030204" pitchFamily="18" charset="0"/>
                        <a:ea typeface="Cambria Math" panose="02040503050406030204" pitchFamily="18" charset="0"/>
                      </a:rPr>
                      <m:t>𝑦</m:t>
                    </m:r>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0</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r>
                      <a:rPr lang="en-US" sz="1600" i="1">
                        <a:latin typeface="Cambria Math" panose="02040503050406030204" pitchFamily="18" charset="0"/>
                        <a:ea typeface="Cambria Math" panose="02040503050406030204" pitchFamily="18" charset="0"/>
                      </a:rPr>
                      <m:t>𝑥</m:t>
                    </m:r>
                  </m:oMath>
                </a14:m>
                <a:r>
                  <a:rPr lang="en-US" sz="1600" dirty="0">
                    <a:latin typeface="Arial" panose="020B0604020202020204" pitchFamily="34" charset="0"/>
                    <a:cs typeface="Arial" panose="020B0604020202020204" pitchFamily="34" charset="0"/>
                  </a:rPr>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0</m:t>
                        </m:r>
                      </m:sub>
                    </m:sSub>
                    <m:r>
                      <a:rPr lang="en-US" sz="1600" b="0" i="1" smtClean="0">
                        <a:latin typeface="Cambria Math" panose="02040503050406030204" pitchFamily="18" charset="0"/>
                        <a:ea typeface="Cambria Math" panose="02040503050406030204" pitchFamily="18" charset="0"/>
                      </a:rPr>
                      <m:t>, </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latin typeface="Arial" panose="020B0604020202020204" pitchFamily="34" charset="0"/>
                    <a:cs typeface="Arial" panose="020B0604020202020204" pitchFamily="34" charset="0"/>
                  </a:rPr>
                  <a:t> called regression coefficients)</a:t>
                </a:r>
              </a:p>
              <a:p>
                <a:pPr>
                  <a:lnSpc>
                    <a:spcPct val="120000"/>
                  </a:lnSpc>
                </a:pPr>
                <a:r>
                  <a:rPr lang="en-US" sz="1800" dirty="0">
                    <a:latin typeface="Arial" panose="020B0604020202020204" pitchFamily="34" charset="0"/>
                    <a:cs typeface="Arial" panose="020B0604020202020204" pitchFamily="34" charset="0"/>
                  </a:rPr>
                  <a:t> Solution:</a:t>
                </a:r>
              </a:p>
              <a:p>
                <a:pPr lvl="1">
                  <a:lnSpc>
                    <a:spcPct val="120000"/>
                  </a:lnSpc>
                  <a:buFont typeface="Courier New" panose="02070309020205020404" pitchFamily="49" charset="0"/>
                  <a:buChar char="o"/>
                </a:pPr>
                <a:r>
                  <a:rPr lang="en-US" sz="1600" dirty="0">
                    <a:latin typeface="Arial" panose="020B0604020202020204" pitchFamily="34" charset="0"/>
                    <a:cs typeface="Arial" panose="020B0604020202020204" pitchFamily="34" charset="0"/>
                  </a:rPr>
                  <a:t>Given </a:t>
                </a:r>
                <a14:m>
                  <m:oMath xmlns:m="http://schemas.openxmlformats.org/officeDocument/2006/math">
                    <m:r>
                      <a:rPr lang="en-US" sz="1600" b="0" i="1" smtClean="0">
                        <a:latin typeface="Cambria Math" panose="02040503050406030204" pitchFamily="18" charset="0"/>
                        <a:ea typeface="Cambria Math" panose="02040503050406030204" pitchFamily="18" charset="0"/>
                      </a:rPr>
                      <m:t>𝑛</m:t>
                    </m:r>
                  </m:oMath>
                </a14:m>
                <a:r>
                  <a:rPr lang="en-US" sz="1600" dirty="0">
                    <a:latin typeface="Arial" panose="020B0604020202020204" pitchFamily="34" charset="0"/>
                    <a:cs typeface="Arial" panose="020B0604020202020204" pitchFamily="34" charset="0"/>
                  </a:rPr>
                  <a:t> data points, the system equations are:</a:t>
                </a:r>
                <a:r>
                  <a:rPr lang="en-US" sz="1600" dirty="0">
                    <a:latin typeface="Arial" panose="020B0604020202020204" pitchFamily="34" charset="0"/>
                    <a:ea typeface="Cambria Math" panose="02040503050406030204" pitchFamily="18" charset="0"/>
                    <a:cs typeface="Arial" panose="020B0604020202020204" pitchFamily="34" charset="0"/>
                  </a:rPr>
                  <a:t> </a:t>
                </a:r>
              </a:p>
              <a:p>
                <a:pPr marL="457200" lvl="1" indent="0">
                  <a:lnSpc>
                    <a:spcPct val="120000"/>
                  </a:lnSpc>
                  <a:buNone/>
                </a:pPr>
                <a:r>
                  <a:rPr lang="en-US" sz="16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m>
                      <m:mPr>
                        <m:mcs>
                          <m:mc>
                            <m:mcPr>
                              <m:count m:val="1"/>
                              <m:mcJc m:val="center"/>
                            </m:mcPr>
                          </m:mc>
                        </m:mcs>
                        <m:ctrlPr>
                          <a:rPr lang="en-US" sz="1600" i="1">
                            <a:latin typeface="Cambria Math" panose="02040503050406030204" pitchFamily="18" charset="0"/>
                            <a:ea typeface="Cambria Math" panose="02040503050406030204" pitchFamily="18" charset="0"/>
                          </a:rPr>
                        </m:ctrlPr>
                      </m:mPr>
                      <m:m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𝑦</m:t>
                              </m:r>
                            </m:e>
                            <m:sub>
                              <m:r>
                                <a:rPr lang="en-US" sz="1600" b="0" i="1" smtClean="0">
                                  <a:latin typeface="Cambria Math" panose="02040503050406030204" pitchFamily="18" charset="0"/>
                                  <a:ea typeface="Cambria Math" panose="02040503050406030204" pitchFamily="18" charset="0"/>
                                </a:rPr>
                                <m:t>1</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0</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𝑥</m:t>
                              </m:r>
                            </m:e>
                            <m:sub>
                              <m:r>
                                <a:rPr lang="en-US" sz="1600" b="0" i="1" smtClean="0">
                                  <a:latin typeface="Cambria Math" panose="02040503050406030204" pitchFamily="18" charset="0"/>
                                  <a:ea typeface="Cambria Math" panose="02040503050406030204" pitchFamily="18" charset="0"/>
                                </a:rPr>
                                <m:t>1</m:t>
                              </m:r>
                            </m:sub>
                          </m:sSub>
                        </m:e>
                      </m:mr>
                      <m:mr>
                        <m:e>
                          <m:r>
                            <a:rPr lang="en-US" sz="1600" i="1" smtClean="0">
                              <a:latin typeface="Cambria Math" panose="02040503050406030204" pitchFamily="18" charset="0"/>
                              <a:ea typeface="Cambria Math" panose="02040503050406030204" pitchFamily="18" charset="0"/>
                            </a:rPr>
                            <m:t>⋮</m:t>
                          </m:r>
                        </m:e>
                      </m:mr>
                      <m:m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𝑦</m:t>
                              </m:r>
                            </m:e>
                            <m:sub>
                              <m:r>
                                <a:rPr lang="en-US" sz="1600" b="0" i="1" smtClean="0">
                                  <a:latin typeface="Cambria Math" panose="02040503050406030204" pitchFamily="18" charset="0"/>
                                  <a:ea typeface="Cambria Math" panose="02040503050406030204" pitchFamily="18" charset="0"/>
                                </a:rPr>
                                <m:t>𝑛</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0</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𝑥</m:t>
                              </m:r>
                            </m:e>
                            <m:sub>
                              <m:r>
                                <a:rPr lang="en-US" sz="1600" b="0" i="1" smtClean="0">
                                  <a:latin typeface="Cambria Math" panose="02040503050406030204" pitchFamily="18" charset="0"/>
                                  <a:ea typeface="Cambria Math" panose="02040503050406030204" pitchFamily="18" charset="0"/>
                                </a:rPr>
                                <m:t>𝑛</m:t>
                              </m:r>
                            </m:sub>
                          </m:sSub>
                        </m:e>
                      </m:mr>
                    </m:m>
                    <m:r>
                      <a:rPr lang="en-US" sz="1600" i="1">
                        <a:latin typeface="Cambria Math" panose="02040503050406030204" pitchFamily="18" charset="0"/>
                        <a:ea typeface="Cambria Math" panose="02040503050406030204" pitchFamily="18" charset="0"/>
                      </a:rPr>
                      <m:t> </m:t>
                    </m:r>
                  </m:oMath>
                </a14:m>
                <a:r>
                  <a:rPr lang="en-US" sz="1600" dirty="0">
                    <a:latin typeface="Arial" panose="020B0604020202020204" pitchFamily="34" charset="0"/>
                    <a:cs typeface="Arial" panose="020B0604020202020204" pitchFamily="34" charset="0"/>
                    <a:sym typeface="Wingdings" pitchFamily="2" charset="2"/>
                  </a:rPr>
                  <a:t></a:t>
                </a:r>
                <a14:m>
                  <m:oMath xmlns:m="http://schemas.openxmlformats.org/officeDocument/2006/math">
                    <m:r>
                      <a:rPr lang="en-US" sz="1600" b="1" i="1">
                        <a:latin typeface="Cambria Math" panose="02040503050406030204" pitchFamily="18" charset="0"/>
                        <a:ea typeface="Cambria Math" panose="02040503050406030204" pitchFamily="18" charset="0"/>
                      </a:rPr>
                      <m:t>𝒚</m:t>
                    </m:r>
                    <m:r>
                      <a:rPr lang="en-US" sz="1600" b="1" i="1" smtClean="0">
                        <a:latin typeface="Cambria Math" panose="02040503050406030204" pitchFamily="18" charset="0"/>
                        <a:ea typeface="Cambria Math" panose="02040503050406030204" pitchFamily="18" charset="0"/>
                      </a:rPr>
                      <m:t>=</m:t>
                    </m:r>
                    <m:d>
                      <m:dPr>
                        <m:begChr m:val="["/>
                        <m:endChr m:val="]"/>
                        <m:ctrlPr>
                          <a:rPr lang="en-US" sz="1600" i="1">
                            <a:latin typeface="Cambria Math" panose="02040503050406030204" pitchFamily="18" charset="0"/>
                            <a:ea typeface="Cambria Math" panose="02040503050406030204" pitchFamily="18" charset="0"/>
                          </a:rPr>
                        </m:ctrlPr>
                      </m:dPr>
                      <m:e>
                        <m:m>
                          <m:mPr>
                            <m:mcs>
                              <m:mc>
                                <m:mcPr>
                                  <m:count m:val="1"/>
                                  <m:mcJc m:val="center"/>
                                </m:mcPr>
                              </m:mc>
                            </m:mcs>
                            <m:ctrlPr>
                              <a:rPr lang="en-US" sz="1600" i="1">
                                <a:latin typeface="Cambria Math" panose="02040503050406030204" pitchFamily="18" charset="0"/>
                                <a:ea typeface="Cambria Math" panose="02040503050406030204" pitchFamily="18" charset="0"/>
                              </a:rPr>
                            </m:ctrlPr>
                          </m:mPr>
                          <m:m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𝑦</m:t>
                                  </m:r>
                                </m:e>
                                <m:sub>
                                  <m:r>
                                    <a:rPr lang="en-US" sz="1600" i="1">
                                      <a:latin typeface="Cambria Math" panose="02040503050406030204" pitchFamily="18" charset="0"/>
                                      <a:ea typeface="Cambria Math" panose="02040503050406030204" pitchFamily="18" charset="0"/>
                                    </a:rPr>
                                    <m:t>1</m:t>
                                  </m:r>
                                </m:sub>
                              </m:sSub>
                            </m:e>
                          </m:mr>
                          <m:mr>
                            <m:e>
                              <m:r>
                                <a:rPr lang="en-US" sz="1600" i="1">
                                  <a:latin typeface="Cambria Math" panose="02040503050406030204" pitchFamily="18" charset="0"/>
                                  <a:ea typeface="Cambria Math" panose="02040503050406030204" pitchFamily="18" charset="0"/>
                                </a:rPr>
                                <m:t>⋮</m:t>
                              </m:r>
                            </m:e>
                          </m:mr>
                          <m:m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𝑦</m:t>
                                  </m:r>
                                </m:e>
                                <m:sub>
                                  <m:r>
                                    <a:rPr lang="en-US" sz="1600" i="1">
                                      <a:latin typeface="Cambria Math" panose="02040503050406030204" pitchFamily="18" charset="0"/>
                                      <a:ea typeface="Cambria Math" panose="02040503050406030204" pitchFamily="18" charset="0"/>
                                    </a:rPr>
                                    <m:t>𝑛</m:t>
                                  </m:r>
                                </m:sub>
                              </m:sSub>
                            </m:e>
                          </m:mr>
                        </m:m>
                      </m:e>
                    </m:d>
                    <m:r>
                      <a:rPr lang="en-US" sz="1600" b="1" i="1" smtClean="0">
                        <a:latin typeface="Cambria Math" panose="02040503050406030204" pitchFamily="18" charset="0"/>
                        <a:ea typeface="Cambria Math" panose="02040503050406030204" pitchFamily="18" charset="0"/>
                      </a:rPr>
                      <m:t>=</m:t>
                    </m:r>
                    <m:d>
                      <m:dPr>
                        <m:begChr m:val="["/>
                        <m:endChr m:val="]"/>
                        <m:ctrlPr>
                          <a:rPr lang="en-US" sz="1600" i="1" smtClean="0">
                            <a:latin typeface="Cambria Math" panose="02040503050406030204" pitchFamily="18" charset="0"/>
                            <a:ea typeface="Cambria Math" panose="02040503050406030204" pitchFamily="18" charset="0"/>
                          </a:rPr>
                        </m:ctrlPr>
                      </m:dPr>
                      <m:e>
                        <m:m>
                          <m:mPr>
                            <m:mcs>
                              <m:mc>
                                <m:mcPr>
                                  <m:count m:val="2"/>
                                  <m:mcJc m:val="center"/>
                                </m:mcPr>
                              </m:mc>
                            </m:mcs>
                            <m:ctrlPr>
                              <a:rPr lang="en-US" sz="1600" i="1">
                                <a:latin typeface="Cambria Math" panose="02040503050406030204" pitchFamily="18" charset="0"/>
                                <a:ea typeface="Cambria Math" panose="02040503050406030204" pitchFamily="18" charset="0"/>
                              </a:rPr>
                            </m:ctrlPr>
                          </m:mPr>
                          <m:mr>
                            <m:e>
                              <m:r>
                                <m:rPr>
                                  <m:brk m:alnAt="7"/>
                                </m:rPr>
                                <a:rPr lang="en-US" sz="1600" b="0" i="1" smtClean="0">
                                  <a:latin typeface="Cambria Math" panose="02040503050406030204" pitchFamily="18" charset="0"/>
                                  <a:ea typeface="Cambria Math" panose="02040503050406030204" pitchFamily="18" charset="0"/>
                                </a:rPr>
                                <m:t>1</m:t>
                              </m:r>
                            </m:e>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𝑥</m:t>
                                  </m:r>
                                </m:e>
                                <m:sub>
                                  <m:r>
                                    <a:rPr lang="en-US" sz="1600" i="1">
                                      <a:latin typeface="Cambria Math" panose="02040503050406030204" pitchFamily="18" charset="0"/>
                                      <a:ea typeface="Cambria Math" panose="02040503050406030204" pitchFamily="18" charset="0"/>
                                    </a:rPr>
                                    <m:t>1</m:t>
                                  </m:r>
                                </m:sub>
                              </m:sSub>
                            </m:e>
                          </m:mr>
                          <m:mr>
                            <m:e>
                              <m:r>
                                <a:rPr lang="en-US" sz="1600" i="1">
                                  <a:latin typeface="Cambria Math" panose="02040503050406030204" pitchFamily="18" charset="0"/>
                                  <a:ea typeface="Cambria Math" panose="02040503050406030204" pitchFamily="18" charset="0"/>
                                </a:rPr>
                                <m:t>⋮</m:t>
                              </m:r>
                            </m:e>
                            <m:e>
                              <m:r>
                                <a:rPr lang="en-US" sz="1600" i="1">
                                  <a:latin typeface="Cambria Math" panose="02040503050406030204" pitchFamily="18" charset="0"/>
                                  <a:ea typeface="Cambria Math" panose="02040503050406030204" pitchFamily="18" charset="0"/>
                                </a:rPr>
                                <m:t>⋮</m:t>
                              </m:r>
                            </m:e>
                          </m:mr>
                          <m:mr>
                            <m:e>
                              <m:r>
                                <a:rPr lang="en-US" sz="1600" b="0" i="1" smtClean="0">
                                  <a:latin typeface="Cambria Math" panose="02040503050406030204" pitchFamily="18" charset="0"/>
                                  <a:ea typeface="Cambria Math" panose="02040503050406030204" pitchFamily="18" charset="0"/>
                                </a:rPr>
                                <m:t>1</m:t>
                              </m:r>
                            </m:e>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𝑥</m:t>
                                  </m:r>
                                </m:e>
                                <m:sub>
                                  <m:r>
                                    <a:rPr lang="en-US" sz="1600" i="1">
                                      <a:latin typeface="Cambria Math" panose="02040503050406030204" pitchFamily="18" charset="0"/>
                                      <a:ea typeface="Cambria Math" panose="02040503050406030204" pitchFamily="18" charset="0"/>
                                    </a:rPr>
                                    <m:t>𝑛</m:t>
                                  </m:r>
                                </m:sub>
                              </m:sSub>
                            </m:e>
                          </m:mr>
                        </m:m>
                      </m:e>
                    </m:d>
                    <m:d>
                      <m:dPr>
                        <m:begChr m:val="["/>
                        <m:endChr m:val="]"/>
                        <m:ctrlPr>
                          <a:rPr lang="en-US" sz="1600" i="1" smtClean="0">
                            <a:latin typeface="Cambria Math" panose="02040503050406030204" pitchFamily="18" charset="0"/>
                            <a:ea typeface="Cambria Math" panose="02040503050406030204" pitchFamily="18" charset="0"/>
                          </a:rPr>
                        </m:ctrlPr>
                      </m:dPr>
                      <m:e>
                        <m:m>
                          <m:mPr>
                            <m:mcs>
                              <m:mc>
                                <m:mcPr>
                                  <m:count m:val="1"/>
                                  <m:mcJc m:val="center"/>
                                </m:mcPr>
                              </m:mc>
                            </m:mcs>
                            <m:ctrlPr>
                              <a:rPr lang="en-US" sz="1600" i="1" smtClean="0">
                                <a:latin typeface="Cambria Math" panose="02040503050406030204" pitchFamily="18" charset="0"/>
                                <a:ea typeface="Cambria Math" panose="02040503050406030204" pitchFamily="18" charset="0"/>
                              </a:rPr>
                            </m:ctrlPr>
                          </m:mPr>
                          <m:m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0</m:t>
                                  </m:r>
                                </m:sub>
                              </m:sSub>
                            </m:e>
                          </m:mr>
                          <m:m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1</m:t>
                                  </m:r>
                                </m:sub>
                              </m:sSub>
                            </m:e>
                          </m:mr>
                        </m:m>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𝑋</m:t>
                    </m:r>
                    <m:r>
                      <a:rPr lang="en-US" sz="1600" b="1" i="1" smtClean="0">
                        <a:latin typeface="Cambria Math" panose="02040503050406030204" pitchFamily="18" charset="0"/>
                        <a:ea typeface="Cambria Math" panose="02040503050406030204" pitchFamily="18" charset="0"/>
                      </a:rPr>
                      <m:t>𝜷</m:t>
                    </m:r>
                  </m:oMath>
                </a14:m>
                <a:r>
                  <a:rPr lang="en-US" sz="1600" b="1" dirty="0">
                    <a:latin typeface="Arial" panose="020B0604020202020204" pitchFamily="34" charset="0"/>
                    <a:cs typeface="Arial" panose="020B0604020202020204" pitchFamily="34" charset="0"/>
                  </a:rPr>
                  <a:t>  </a:t>
                </a:r>
              </a:p>
              <a:p>
                <a:pPr lvl="1">
                  <a:lnSpc>
                    <a:spcPct val="120000"/>
                  </a:lnSpc>
                  <a:buFont typeface="Courier New" panose="02070309020205020404" pitchFamily="49" charset="0"/>
                  <a:buChar char="o"/>
                </a:pPr>
                <a:r>
                  <a:rPr lang="en-US" sz="1600" dirty="0">
                    <a:latin typeface="Arial" panose="020B0604020202020204" pitchFamily="34" charset="0"/>
                    <a:cs typeface="Arial" panose="020B0604020202020204" pitchFamily="34" charset="0"/>
                  </a:rPr>
                  <a:t>The least square solution: </a:t>
                </a:r>
                <a14:m>
                  <m:oMath xmlns:m="http://schemas.openxmlformats.org/officeDocument/2006/math">
                    <m:r>
                      <a:rPr lang="en-US" sz="1600" b="1" i="1" smtClean="0">
                        <a:latin typeface="Cambria Math" panose="02040503050406030204" pitchFamily="18" charset="0"/>
                        <a:ea typeface="Cambria Math" panose="02040503050406030204" pitchFamily="18" charset="0"/>
                      </a:rPr>
                      <m:t>𝜷</m:t>
                    </m:r>
                  </m:oMath>
                </a14:m>
                <a:r>
                  <a:rPr lang="en-US" sz="1600" b="1"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sz="1600" i="1">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𝑋</m:t>
                            </m:r>
                          </m:e>
                          <m:sup>
                            <m:r>
                              <a:rPr lang="en-US" sz="1600" i="1">
                                <a:latin typeface="Cambria Math" panose="02040503050406030204" pitchFamily="18" charset="0"/>
                                <a:ea typeface="Cambria Math" panose="02040503050406030204" pitchFamily="18" charset="0"/>
                              </a:rPr>
                              <m:t>𝑇</m:t>
                            </m:r>
                          </m:sup>
                        </m:sSup>
                        <m:r>
                          <a:rPr lang="en-US" sz="1600" b="0" i="1" smtClean="0">
                            <a:latin typeface="Cambria Math" panose="02040503050406030204" pitchFamily="18" charset="0"/>
                            <a:ea typeface="Cambria Math" panose="02040503050406030204" pitchFamily="18" charset="0"/>
                          </a:rPr>
                          <m:t>𝑋</m:t>
                        </m:r>
                        <m:r>
                          <a:rPr lang="en-US" sz="1600" i="1">
                            <a:latin typeface="Cambria Math" panose="02040503050406030204" pitchFamily="18" charset="0"/>
                            <a:ea typeface="Cambria Math" panose="02040503050406030204" pitchFamily="18" charset="0"/>
                          </a:rPr>
                          <m:t>)</m:t>
                        </m:r>
                      </m:e>
                      <m:sup>
                        <m:r>
                          <a:rPr lang="en-US" sz="1600" i="1">
                            <a:latin typeface="Cambria Math" panose="02040503050406030204" pitchFamily="18" charset="0"/>
                            <a:ea typeface="Cambria Math" panose="02040503050406030204" pitchFamily="18" charset="0"/>
                          </a:rPr>
                          <m:t>−1</m:t>
                        </m:r>
                      </m:sup>
                    </m:sSup>
                    <m:sSup>
                      <m:sSupPr>
                        <m:ctrlPr>
                          <a:rPr lang="en-US" sz="1600" i="1">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𝑋</m:t>
                        </m:r>
                      </m:e>
                      <m:sup>
                        <m:r>
                          <a:rPr lang="en-US" sz="1600" i="1">
                            <a:latin typeface="Cambria Math" panose="02040503050406030204" pitchFamily="18" charset="0"/>
                            <a:ea typeface="Cambria Math" panose="02040503050406030204" pitchFamily="18" charset="0"/>
                          </a:rPr>
                          <m:t>𝑇</m:t>
                        </m:r>
                      </m:sup>
                    </m:sSup>
                    <m:r>
                      <a:rPr lang="en-US" sz="1600" b="1" i="1" smtClean="0">
                        <a:latin typeface="Cambria Math" panose="02040503050406030204" pitchFamily="18" charset="0"/>
                        <a:ea typeface="Cambria Math" panose="02040503050406030204" pitchFamily="18" charset="0"/>
                      </a:rPr>
                      <m:t>𝒚</m:t>
                    </m:r>
                  </m:oMath>
                </a14:m>
                <a:r>
                  <a:rPr lang="en-US" sz="1600" dirty="0">
                    <a:latin typeface="Arial" panose="020B0604020202020204" pitchFamily="34" charset="0"/>
                    <a:cs typeface="Arial" panose="020B0604020202020204" pitchFamily="34" charset="0"/>
                  </a:rPr>
                  <a:t> </a:t>
                </a:r>
              </a:p>
              <a:p>
                <a:pPr>
                  <a:lnSpc>
                    <a:spcPct val="120000"/>
                  </a:lnSpc>
                </a:pPr>
                <a:r>
                  <a:rPr lang="en-US" sz="1800" dirty="0">
                    <a:latin typeface="Arial" panose="020B0604020202020204" pitchFamily="34" charset="0"/>
                    <a:cs typeface="Arial" panose="020B0604020202020204" pitchFamily="34" charset="0"/>
                  </a:rPr>
                  <a:t>Example:</a:t>
                </a:r>
              </a:p>
              <a:p>
                <a:pPr lvl="1">
                  <a:lnSpc>
                    <a:spcPct val="120000"/>
                  </a:lnSpc>
                  <a:buFont typeface="Courier New" panose="02070309020205020404" pitchFamily="49" charset="0"/>
                  <a:buChar char="o"/>
                </a:pPr>
                <a14:m>
                  <m:oMath xmlns:m="http://schemas.openxmlformats.org/officeDocument/2006/math">
                    <m:r>
                      <a:rPr lang="en-US" sz="1600" i="1">
                        <a:latin typeface="Cambria Math" panose="02040503050406030204" pitchFamily="18" charset="0"/>
                        <a:ea typeface="Cambria Math" panose="02040503050406030204" pitchFamily="18" charset="0"/>
                      </a:rPr>
                      <m:t>𝑋</m:t>
                    </m:r>
                    <m:r>
                      <a:rPr lang="en-US" sz="1600" b="0" i="1" smtClean="0">
                        <a:latin typeface="Cambria Math" panose="02040503050406030204" pitchFamily="18" charset="0"/>
                        <a:ea typeface="Cambria Math" panose="02040503050406030204" pitchFamily="18" charset="0"/>
                      </a:rPr>
                      <m:t>=</m:t>
                    </m:r>
                    <m:d>
                      <m:dPr>
                        <m:begChr m:val="["/>
                        <m:endChr m:val="]"/>
                        <m:ctrlPr>
                          <a:rPr lang="en-US" sz="1600" i="1" smtClean="0">
                            <a:latin typeface="Cambria Math" panose="02040503050406030204" pitchFamily="18" charset="0"/>
                            <a:ea typeface="Cambria Math" panose="02040503050406030204" pitchFamily="18" charset="0"/>
                          </a:rPr>
                        </m:ctrlPr>
                      </m:dPr>
                      <m:e>
                        <m:m>
                          <m:mPr>
                            <m:mcs>
                              <m:mc>
                                <m:mcPr>
                                  <m:count m:val="2"/>
                                  <m:mcJc m:val="center"/>
                                </m:mcPr>
                              </m:mc>
                            </m:mcs>
                            <m:ctrlPr>
                              <a:rPr lang="en-US" sz="1600" i="1">
                                <a:latin typeface="Cambria Math" panose="02040503050406030204" pitchFamily="18" charset="0"/>
                                <a:ea typeface="Cambria Math" panose="02040503050406030204" pitchFamily="18" charset="0"/>
                              </a:rPr>
                            </m:ctrlPr>
                          </m:mPr>
                          <m:mr>
                            <m:e>
                              <m:r>
                                <m:rPr>
                                  <m:brk m:alnAt="7"/>
                                </m:rPr>
                                <a:rPr lang="en-US" sz="1600" b="0" i="1" smtClean="0">
                                  <a:latin typeface="Cambria Math" panose="02040503050406030204" pitchFamily="18" charset="0"/>
                                  <a:ea typeface="Cambria Math" panose="02040503050406030204" pitchFamily="18" charset="0"/>
                                </a:rPr>
                                <m:t>1</m:t>
                              </m:r>
                            </m:e>
                            <m:e>
                              <m:r>
                                <a:rPr lang="en-US" sz="1600" b="0" i="1" smtClean="0">
                                  <a:latin typeface="Cambria Math" panose="02040503050406030204" pitchFamily="18" charset="0"/>
                                  <a:ea typeface="Cambria Math" panose="02040503050406030204" pitchFamily="18" charset="0"/>
                                </a:rPr>
                                <m:t>2</m:t>
                              </m:r>
                            </m:e>
                          </m:mr>
                          <m:mr>
                            <m:e>
                              <m:r>
                                <a:rPr lang="en-US" sz="1600" b="0" i="1" smtClean="0">
                                  <a:latin typeface="Cambria Math" panose="02040503050406030204" pitchFamily="18" charset="0"/>
                                  <a:ea typeface="Cambria Math" panose="02040503050406030204" pitchFamily="18" charset="0"/>
                                </a:rPr>
                                <m:t>1</m:t>
                              </m:r>
                            </m:e>
                            <m:e>
                              <m:r>
                                <a:rPr lang="en-US" sz="1600" b="0" i="1" smtClean="0">
                                  <a:latin typeface="Cambria Math" panose="02040503050406030204" pitchFamily="18" charset="0"/>
                                  <a:ea typeface="Cambria Math" panose="02040503050406030204" pitchFamily="18" charset="0"/>
                                </a:rPr>
                                <m:t>5</m:t>
                              </m:r>
                            </m:e>
                          </m:mr>
                          <m:mr>
                            <m:e>
                              <m:eqArr>
                                <m:eqArrPr>
                                  <m:ctrlPr>
                                    <a:rPr lang="en-US" sz="1600" b="0" i="1" smtClean="0">
                                      <a:latin typeface="Cambria Math" panose="02040503050406030204" pitchFamily="18" charset="0"/>
                                      <a:ea typeface="Cambria Math" panose="02040503050406030204" pitchFamily="18" charset="0"/>
                                    </a:rPr>
                                  </m:ctrlPr>
                                </m:eqArrPr>
                                <m:e>
                                  <m:r>
                                    <a:rPr lang="en-US" sz="1600" b="0" i="1" smtClean="0">
                                      <a:latin typeface="Cambria Math" panose="02040503050406030204" pitchFamily="18" charset="0"/>
                                      <a:ea typeface="Cambria Math" panose="02040503050406030204" pitchFamily="18" charset="0"/>
                                    </a:rPr>
                                    <m:t>1</m:t>
                                  </m:r>
                                </m:e>
                                <m:e>
                                  <m:r>
                                    <a:rPr lang="en-US" sz="1600" b="0" i="1" smtClean="0">
                                      <a:latin typeface="Cambria Math" panose="02040503050406030204" pitchFamily="18" charset="0"/>
                                      <a:ea typeface="Cambria Math" panose="02040503050406030204" pitchFamily="18" charset="0"/>
                                    </a:rPr>
                                    <m:t>1</m:t>
                                  </m:r>
                                </m:e>
                              </m:eqArr>
                            </m:e>
                            <m:e>
                              <m:eqArr>
                                <m:eqArrPr>
                                  <m:ctrlPr>
                                    <a:rPr lang="en-US" sz="1600" b="0" i="1" smtClean="0">
                                      <a:latin typeface="Cambria Math" panose="02040503050406030204" pitchFamily="18" charset="0"/>
                                      <a:ea typeface="Cambria Math" panose="02040503050406030204" pitchFamily="18" charset="0"/>
                                    </a:rPr>
                                  </m:ctrlPr>
                                </m:eqArrPr>
                                <m:e>
                                  <m:r>
                                    <a:rPr lang="en-US" sz="1600" b="0" i="1" smtClean="0">
                                      <a:latin typeface="Cambria Math" panose="02040503050406030204" pitchFamily="18" charset="0"/>
                                      <a:ea typeface="Cambria Math" panose="02040503050406030204" pitchFamily="18" charset="0"/>
                                    </a:rPr>
                                    <m:t>7</m:t>
                                  </m:r>
                                </m:e>
                                <m:e>
                                  <m:r>
                                    <a:rPr lang="en-US" sz="1600" b="0" i="1" smtClean="0">
                                      <a:latin typeface="Cambria Math" panose="02040503050406030204" pitchFamily="18" charset="0"/>
                                      <a:ea typeface="Cambria Math" panose="02040503050406030204" pitchFamily="18" charset="0"/>
                                    </a:rPr>
                                    <m:t>8</m:t>
                                  </m:r>
                                </m:e>
                              </m:eqArr>
                            </m:e>
                          </m:mr>
                        </m:m>
                      </m:e>
                    </m:d>
                  </m:oMath>
                </a14:m>
                <a:r>
                  <a:rPr lang="en-US" sz="1600" dirty="0">
                    <a:latin typeface="Arial" panose="020B0604020202020204" pitchFamily="34" charset="0"/>
                    <a:cs typeface="Arial" panose="020B0604020202020204" pitchFamily="34" charset="0"/>
                  </a:rPr>
                  <a:t>, </a:t>
                </a:r>
                <a14:m>
                  <m:oMath xmlns:m="http://schemas.openxmlformats.org/officeDocument/2006/math">
                    <m:r>
                      <a:rPr lang="en-US" sz="1600" b="1" i="1">
                        <a:latin typeface="Cambria Math" panose="02040503050406030204" pitchFamily="18" charset="0"/>
                        <a:ea typeface="Cambria Math" panose="02040503050406030204" pitchFamily="18" charset="0"/>
                      </a:rPr>
                      <m:t>𝒚</m:t>
                    </m:r>
                    <m:r>
                      <a:rPr lang="en-US" sz="1600" b="1"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m:t>
                    </m:r>
                    <m:d>
                      <m:dPr>
                        <m:begChr m:val="["/>
                        <m:endChr m:val="]"/>
                        <m:ctrlPr>
                          <a:rPr lang="en-US" sz="1600" i="1">
                            <a:latin typeface="Cambria Math" panose="02040503050406030204" pitchFamily="18" charset="0"/>
                            <a:ea typeface="Cambria Math" panose="02040503050406030204" pitchFamily="18" charset="0"/>
                          </a:rPr>
                        </m:ctrlPr>
                      </m:dPr>
                      <m:e>
                        <m:m>
                          <m:mPr>
                            <m:mcs>
                              <m:mc>
                                <m:mcPr>
                                  <m:count m:val="1"/>
                                  <m:mcJc m:val="center"/>
                                </m:mcPr>
                              </m:mc>
                            </m:mcs>
                            <m:ctrlPr>
                              <a:rPr lang="en-US" sz="1600" i="1" smtClean="0">
                                <a:latin typeface="Cambria Math" panose="02040503050406030204" pitchFamily="18" charset="0"/>
                                <a:ea typeface="Cambria Math" panose="02040503050406030204" pitchFamily="18" charset="0"/>
                              </a:rPr>
                            </m:ctrlPr>
                          </m:mPr>
                          <m:mr>
                            <m:e>
                              <m:r>
                                <m:rPr>
                                  <m:brk m:alnAt="7"/>
                                </m:rPr>
                                <a:rPr lang="en-US" sz="1600" b="0" i="1" smtClean="0">
                                  <a:latin typeface="Cambria Math" panose="02040503050406030204" pitchFamily="18" charset="0"/>
                                  <a:ea typeface="Cambria Math" panose="02040503050406030204" pitchFamily="18" charset="0"/>
                                </a:rPr>
                                <m:t>1</m:t>
                              </m:r>
                            </m:e>
                          </m:mr>
                          <m:mr>
                            <m:e>
                              <m:r>
                                <a:rPr lang="en-US" sz="1600" b="0" i="1" smtClean="0">
                                  <a:latin typeface="Cambria Math" panose="02040503050406030204" pitchFamily="18" charset="0"/>
                                  <a:ea typeface="Cambria Math" panose="02040503050406030204" pitchFamily="18" charset="0"/>
                                </a:rPr>
                                <m:t>2</m:t>
                              </m:r>
                            </m:e>
                          </m:mr>
                          <m:mr>
                            <m:e>
                              <m:eqArr>
                                <m:eqArrPr>
                                  <m:ctrlPr>
                                    <a:rPr lang="en-US" sz="1600" b="0" i="1" smtClean="0">
                                      <a:latin typeface="Cambria Math" panose="02040503050406030204" pitchFamily="18" charset="0"/>
                                      <a:ea typeface="Cambria Math" panose="02040503050406030204" pitchFamily="18" charset="0"/>
                                    </a:rPr>
                                  </m:ctrlPr>
                                </m:eqArrPr>
                                <m:e>
                                  <m:r>
                                    <a:rPr lang="en-US" sz="1600" b="0" i="1" smtClean="0">
                                      <a:latin typeface="Cambria Math" panose="02040503050406030204" pitchFamily="18" charset="0"/>
                                      <a:ea typeface="Cambria Math" panose="02040503050406030204" pitchFamily="18" charset="0"/>
                                    </a:rPr>
                                    <m:t>3</m:t>
                                  </m:r>
                                </m:e>
                                <m:e>
                                  <m:r>
                                    <a:rPr lang="en-US" sz="1600" b="0" i="1" smtClean="0">
                                      <a:latin typeface="Cambria Math" panose="02040503050406030204" pitchFamily="18" charset="0"/>
                                      <a:ea typeface="Cambria Math" panose="02040503050406030204" pitchFamily="18" charset="0"/>
                                    </a:rPr>
                                    <m:t>3</m:t>
                                  </m:r>
                                </m:e>
                              </m:eqArr>
                            </m:e>
                          </m:mr>
                        </m:m>
                      </m:e>
                    </m:d>
                  </m:oMath>
                </a14:m>
                <a:endParaRPr lang="en-US" sz="1600" dirty="0">
                  <a:latin typeface="Arial" panose="020B0604020202020204" pitchFamily="34" charset="0"/>
                  <a:cs typeface="Arial" panose="020B0604020202020204" pitchFamily="34" charset="0"/>
                </a:endParaRPr>
              </a:p>
              <a:p>
                <a:pPr lvl="1">
                  <a:lnSpc>
                    <a:spcPct val="120000"/>
                  </a:lnSpc>
                  <a:buFont typeface="Courier New" panose="02070309020205020404" pitchFamily="49" charset="0"/>
                  <a:buChar char="o"/>
                </a:pPr>
                <a14:m>
                  <m:oMath xmlns:m="http://schemas.openxmlformats.org/officeDocument/2006/math">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𝑋</m:t>
                        </m:r>
                      </m:e>
                      <m:sup>
                        <m:r>
                          <a:rPr lang="en-US" sz="1600" i="1">
                            <a:latin typeface="Cambria Math" panose="02040503050406030204" pitchFamily="18" charset="0"/>
                            <a:ea typeface="Cambria Math" panose="02040503050406030204" pitchFamily="18" charset="0"/>
                          </a:rPr>
                          <m:t>𝑇</m:t>
                        </m:r>
                      </m:sup>
                    </m:sSup>
                    <m:r>
                      <a:rPr lang="en-US" sz="1600" i="1">
                        <a:latin typeface="Cambria Math" panose="02040503050406030204" pitchFamily="18" charset="0"/>
                        <a:ea typeface="Cambria Math" panose="02040503050406030204" pitchFamily="18" charset="0"/>
                      </a:rPr>
                      <m:t>𝑋</m:t>
                    </m:r>
                    <m:r>
                      <a:rPr lang="en-US" sz="1600" b="0" i="1" smtClean="0">
                        <a:latin typeface="Cambria Math" panose="02040503050406030204" pitchFamily="18" charset="0"/>
                        <a:ea typeface="Cambria Math" panose="02040503050406030204" pitchFamily="18" charset="0"/>
                      </a:rPr>
                      <m:t>=</m:t>
                    </m:r>
                    <m:d>
                      <m:dPr>
                        <m:begChr m:val="["/>
                        <m:endChr m:val="]"/>
                        <m:ctrlPr>
                          <a:rPr lang="en-US" sz="1600" b="0" i="1" smtClean="0">
                            <a:latin typeface="Cambria Math" panose="02040503050406030204" pitchFamily="18" charset="0"/>
                            <a:ea typeface="Cambria Math" panose="02040503050406030204" pitchFamily="18" charset="0"/>
                          </a:rPr>
                        </m:ctrlPr>
                      </m:dPr>
                      <m:e>
                        <m:m>
                          <m:mPr>
                            <m:mcs>
                              <m:mc>
                                <m:mcPr>
                                  <m:count m:val="2"/>
                                  <m:mcJc m:val="center"/>
                                </m:mcPr>
                              </m:mc>
                            </m:mcs>
                            <m:ctrlPr>
                              <a:rPr lang="en-US" sz="1600" i="1">
                                <a:latin typeface="Cambria Math" panose="02040503050406030204" pitchFamily="18" charset="0"/>
                                <a:ea typeface="Cambria Math" panose="02040503050406030204" pitchFamily="18" charset="0"/>
                              </a:rPr>
                            </m:ctrlPr>
                          </m:mPr>
                          <m:mr>
                            <m:e>
                              <m:r>
                                <m:rPr>
                                  <m:brk m:alnAt="7"/>
                                </m:rPr>
                                <a:rPr lang="en-US" sz="1600" b="0" i="1" smtClean="0">
                                  <a:latin typeface="Cambria Math" panose="02040503050406030204" pitchFamily="18" charset="0"/>
                                  <a:ea typeface="Cambria Math" panose="02040503050406030204" pitchFamily="18" charset="0"/>
                                </a:rPr>
                                <m:t>4</m:t>
                              </m:r>
                            </m:e>
                            <m:e>
                              <m:r>
                                <a:rPr lang="en-US" sz="1600" b="0" i="1" smtClean="0">
                                  <a:latin typeface="Cambria Math" panose="02040503050406030204" pitchFamily="18" charset="0"/>
                                  <a:ea typeface="Cambria Math" panose="02040503050406030204" pitchFamily="18" charset="0"/>
                                </a:rPr>
                                <m:t>22</m:t>
                              </m:r>
                            </m:e>
                          </m:mr>
                          <m:mr>
                            <m:e>
                              <m:r>
                                <a:rPr lang="en-US" sz="1600" b="0" i="1" smtClean="0">
                                  <a:latin typeface="Cambria Math" panose="02040503050406030204" pitchFamily="18" charset="0"/>
                                  <a:ea typeface="Cambria Math" panose="02040503050406030204" pitchFamily="18" charset="0"/>
                                </a:rPr>
                                <m:t>22</m:t>
                              </m:r>
                            </m:e>
                            <m:e>
                              <m:r>
                                <a:rPr lang="en-US" sz="1600" b="0" i="1" smtClean="0">
                                  <a:latin typeface="Cambria Math" panose="02040503050406030204" pitchFamily="18" charset="0"/>
                                  <a:ea typeface="Cambria Math" panose="02040503050406030204" pitchFamily="18" charset="0"/>
                                </a:rPr>
                                <m:t>142</m:t>
                              </m:r>
                            </m:e>
                          </m:mr>
                        </m:m>
                      </m:e>
                    </m:d>
                  </m:oMath>
                </a14:m>
                <a:r>
                  <a:rPr lang="en-US" sz="1600" dirty="0">
                    <a:latin typeface="Arial" panose="020B0604020202020204" pitchFamily="34" charset="0"/>
                    <a:cs typeface="Arial" panose="020B0604020202020204" pitchFamily="34" charset="0"/>
                  </a:rPr>
                  <a:t>, </a:t>
                </a:r>
                <a14:m>
                  <m:oMath xmlns:m="http://schemas.openxmlformats.org/officeDocument/2006/math">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𝑋</m:t>
                        </m:r>
                      </m:e>
                      <m:sup>
                        <m:r>
                          <a:rPr lang="en-US" sz="1600" i="1">
                            <a:latin typeface="Cambria Math" panose="02040503050406030204" pitchFamily="18" charset="0"/>
                            <a:ea typeface="Cambria Math" panose="02040503050406030204" pitchFamily="18" charset="0"/>
                          </a:rPr>
                          <m:t>𝑇</m:t>
                        </m:r>
                      </m:sup>
                    </m:sSup>
                    <m:r>
                      <a:rPr lang="en-US" sz="1600" b="1" i="1">
                        <a:latin typeface="Cambria Math" panose="02040503050406030204" pitchFamily="18" charset="0"/>
                        <a:ea typeface="Cambria Math" panose="02040503050406030204" pitchFamily="18" charset="0"/>
                      </a:rPr>
                      <m:t>𝒚</m:t>
                    </m:r>
                    <m:r>
                      <a:rPr lang="en-US" sz="1600" b="1" i="1" smtClean="0">
                        <a:latin typeface="Cambria Math" panose="02040503050406030204" pitchFamily="18" charset="0"/>
                        <a:ea typeface="Cambria Math" panose="02040503050406030204" pitchFamily="18" charset="0"/>
                      </a:rPr>
                      <m:t>=</m:t>
                    </m:r>
                  </m:oMath>
                </a14:m>
                <a:r>
                  <a:rPr lang="en-US" sz="1600" dirty="0">
                    <a:latin typeface="Arial" panose="020B0604020202020204" pitchFamily="34" charset="0"/>
                    <a:cs typeface="Arial" panose="020B0604020202020204" pitchFamily="34" charset="0"/>
                  </a:rPr>
                  <a:t> </a:t>
                </a:r>
                <a14:m>
                  <m:oMath xmlns:m="http://schemas.openxmlformats.org/officeDocument/2006/math">
                    <m:d>
                      <m:dPr>
                        <m:begChr m:val="["/>
                        <m:endChr m:val="]"/>
                        <m:ctrlPr>
                          <a:rPr lang="en-US" sz="1600" i="1">
                            <a:latin typeface="Cambria Math" panose="02040503050406030204" pitchFamily="18" charset="0"/>
                            <a:ea typeface="Cambria Math" panose="02040503050406030204" pitchFamily="18" charset="0"/>
                          </a:rPr>
                        </m:ctrlPr>
                      </m:dPr>
                      <m:e>
                        <m:m>
                          <m:mPr>
                            <m:mcs>
                              <m:mc>
                                <m:mcPr>
                                  <m:count m:val="1"/>
                                  <m:mcJc m:val="center"/>
                                </m:mcPr>
                              </m:mc>
                            </m:mcs>
                            <m:ctrlPr>
                              <a:rPr lang="en-US" sz="1600" i="1">
                                <a:latin typeface="Cambria Math" panose="02040503050406030204" pitchFamily="18" charset="0"/>
                                <a:ea typeface="Cambria Math" panose="02040503050406030204" pitchFamily="18" charset="0"/>
                              </a:rPr>
                            </m:ctrlPr>
                          </m:mPr>
                          <m:mr>
                            <m:e>
                              <m:r>
                                <m:rPr>
                                  <m:brk m:alnAt="7"/>
                                </m:rPr>
                                <a:rPr lang="en-US" sz="1600" b="0" i="1" smtClean="0">
                                  <a:latin typeface="Cambria Math" panose="02040503050406030204" pitchFamily="18" charset="0"/>
                                  <a:ea typeface="Cambria Math" panose="02040503050406030204" pitchFamily="18" charset="0"/>
                                </a:rPr>
                                <m:t>9</m:t>
                              </m:r>
                            </m:e>
                          </m:mr>
                          <m:mr>
                            <m:e>
                              <m:r>
                                <a:rPr lang="en-US" sz="1600" b="0" i="1" smtClean="0">
                                  <a:latin typeface="Cambria Math" panose="02040503050406030204" pitchFamily="18" charset="0"/>
                                  <a:ea typeface="Cambria Math" panose="02040503050406030204" pitchFamily="18" charset="0"/>
                                </a:rPr>
                                <m:t>57</m:t>
                              </m:r>
                            </m:e>
                          </m:mr>
                        </m:m>
                      </m:e>
                    </m:d>
                  </m:oMath>
                </a14:m>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sym typeface="Wingdings" pitchFamily="2" charset="2"/>
                  </a:rPr>
                  <a:t> </a:t>
                </a:r>
                <a14:m>
                  <m:oMath xmlns:m="http://schemas.openxmlformats.org/officeDocument/2006/math">
                    <m:r>
                      <a:rPr lang="en-US" sz="1600" b="1" i="1">
                        <a:latin typeface="Cambria Math" panose="02040503050406030204" pitchFamily="18" charset="0"/>
                        <a:ea typeface="Cambria Math" panose="02040503050406030204" pitchFamily="18" charset="0"/>
                      </a:rPr>
                      <m:t>𝜷</m:t>
                    </m:r>
                  </m:oMath>
                </a14:m>
                <a:r>
                  <a:rPr lang="en-US" sz="1600" b="1"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sz="1600" i="1">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d>
                          <m:dPr>
                            <m:begChr m:val="["/>
                            <m:endChr m:val="]"/>
                            <m:ctrlPr>
                              <a:rPr lang="en-US" sz="1600" i="1">
                                <a:latin typeface="Cambria Math" panose="02040503050406030204" pitchFamily="18" charset="0"/>
                                <a:ea typeface="Cambria Math" panose="02040503050406030204" pitchFamily="18" charset="0"/>
                              </a:rPr>
                            </m:ctrlPr>
                          </m:dPr>
                          <m:e>
                            <m:m>
                              <m:mPr>
                                <m:mcs>
                                  <m:mc>
                                    <m:mcPr>
                                      <m:count m:val="2"/>
                                      <m:mcJc m:val="center"/>
                                    </m:mcPr>
                                  </m:mc>
                                </m:mcs>
                                <m:ctrlPr>
                                  <a:rPr lang="en-US" sz="1600" i="1">
                                    <a:latin typeface="Cambria Math" panose="02040503050406030204" pitchFamily="18" charset="0"/>
                                    <a:ea typeface="Cambria Math" panose="02040503050406030204" pitchFamily="18" charset="0"/>
                                  </a:rPr>
                                </m:ctrlPr>
                              </m:mPr>
                              <m:mr>
                                <m:e>
                                  <m:r>
                                    <m:rPr>
                                      <m:brk m:alnAt="7"/>
                                    </m:rPr>
                                    <a:rPr lang="en-US" sz="1600" i="1">
                                      <a:latin typeface="Cambria Math" panose="02040503050406030204" pitchFamily="18" charset="0"/>
                                      <a:ea typeface="Cambria Math" panose="02040503050406030204" pitchFamily="18" charset="0"/>
                                    </a:rPr>
                                    <m:t>4</m:t>
                                  </m:r>
                                </m:e>
                                <m:e>
                                  <m:r>
                                    <a:rPr lang="en-US" sz="1600" i="1">
                                      <a:latin typeface="Cambria Math" panose="02040503050406030204" pitchFamily="18" charset="0"/>
                                      <a:ea typeface="Cambria Math" panose="02040503050406030204" pitchFamily="18" charset="0"/>
                                    </a:rPr>
                                    <m:t>22</m:t>
                                  </m:r>
                                </m:e>
                              </m:mr>
                              <m:mr>
                                <m:e>
                                  <m:r>
                                    <a:rPr lang="en-US" sz="1600" i="1">
                                      <a:latin typeface="Cambria Math" panose="02040503050406030204" pitchFamily="18" charset="0"/>
                                      <a:ea typeface="Cambria Math" panose="02040503050406030204" pitchFamily="18" charset="0"/>
                                    </a:rPr>
                                    <m:t>22</m:t>
                                  </m:r>
                                </m:e>
                                <m:e>
                                  <m:r>
                                    <a:rPr lang="en-US" sz="1600" i="1">
                                      <a:latin typeface="Cambria Math" panose="02040503050406030204" pitchFamily="18" charset="0"/>
                                      <a:ea typeface="Cambria Math" panose="02040503050406030204" pitchFamily="18" charset="0"/>
                                    </a:rPr>
                                    <m:t>142</m:t>
                                  </m:r>
                                </m:e>
                              </m:mr>
                            </m:m>
                          </m:e>
                        </m:d>
                      </m:e>
                      <m:sup>
                        <m:r>
                          <a:rPr lang="en-US" sz="1600" i="1">
                            <a:latin typeface="Cambria Math" panose="02040503050406030204" pitchFamily="18" charset="0"/>
                            <a:ea typeface="Cambria Math" panose="02040503050406030204" pitchFamily="18" charset="0"/>
                          </a:rPr>
                          <m:t>−1</m:t>
                        </m:r>
                      </m:sup>
                    </m:sSup>
                    <m:d>
                      <m:dPr>
                        <m:begChr m:val="["/>
                        <m:endChr m:val="]"/>
                        <m:ctrlPr>
                          <a:rPr lang="en-US" sz="1600" i="1">
                            <a:latin typeface="Cambria Math" panose="02040503050406030204" pitchFamily="18" charset="0"/>
                            <a:ea typeface="Cambria Math" panose="02040503050406030204" pitchFamily="18" charset="0"/>
                          </a:rPr>
                        </m:ctrlPr>
                      </m:dPr>
                      <m:e>
                        <m:m>
                          <m:mPr>
                            <m:mcs>
                              <m:mc>
                                <m:mcPr>
                                  <m:count m:val="1"/>
                                  <m:mcJc m:val="center"/>
                                </m:mcPr>
                              </m:mc>
                            </m:mcs>
                            <m:ctrlPr>
                              <a:rPr lang="en-US" sz="1600" i="1">
                                <a:latin typeface="Cambria Math" panose="02040503050406030204" pitchFamily="18" charset="0"/>
                                <a:ea typeface="Cambria Math" panose="02040503050406030204" pitchFamily="18" charset="0"/>
                              </a:rPr>
                            </m:ctrlPr>
                          </m:mPr>
                          <m:mr>
                            <m:e>
                              <m:r>
                                <m:rPr>
                                  <m:brk m:alnAt="7"/>
                                </m:rPr>
                                <a:rPr lang="en-US" sz="1600" i="1">
                                  <a:latin typeface="Cambria Math" panose="02040503050406030204" pitchFamily="18" charset="0"/>
                                  <a:ea typeface="Cambria Math" panose="02040503050406030204" pitchFamily="18" charset="0"/>
                                </a:rPr>
                                <m:t>9</m:t>
                              </m:r>
                            </m:e>
                          </m:mr>
                          <m:mr>
                            <m:e>
                              <m:r>
                                <a:rPr lang="en-US" sz="1600" i="1">
                                  <a:latin typeface="Cambria Math" panose="02040503050406030204" pitchFamily="18" charset="0"/>
                                  <a:ea typeface="Cambria Math" panose="02040503050406030204" pitchFamily="18" charset="0"/>
                                </a:rPr>
                                <m:t>57</m:t>
                              </m:r>
                            </m:e>
                          </m:mr>
                        </m:m>
                      </m:e>
                    </m:d>
                    <m:r>
                      <a:rPr lang="en-US" sz="1600" b="0" i="1" smtClean="0">
                        <a:latin typeface="Cambria Math" panose="02040503050406030204" pitchFamily="18" charset="0"/>
                        <a:ea typeface="Cambria Math" panose="02040503050406030204" pitchFamily="18" charset="0"/>
                      </a:rPr>
                      <m:t>=</m:t>
                    </m:r>
                  </m:oMath>
                </a14:m>
                <a:r>
                  <a:rPr lang="en-US" sz="16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sz="1600" i="1">
                            <a:latin typeface="Cambria Math" panose="02040503050406030204" pitchFamily="18" charset="0"/>
                            <a:ea typeface="Cambria Math" panose="02040503050406030204" pitchFamily="18" charset="0"/>
                          </a:rPr>
                        </m:ctrlPr>
                      </m:dPr>
                      <m:e>
                        <m:m>
                          <m:mPr>
                            <m:mcs>
                              <m:mc>
                                <m:mcPr>
                                  <m:count m:val="1"/>
                                  <m:mcJc m:val="center"/>
                                </m:mcPr>
                              </m:mc>
                            </m:mcs>
                            <m:ctrlPr>
                              <a:rPr lang="en-US" sz="1600" i="1">
                                <a:latin typeface="Cambria Math" panose="02040503050406030204" pitchFamily="18" charset="0"/>
                                <a:ea typeface="Cambria Math" panose="02040503050406030204" pitchFamily="18" charset="0"/>
                              </a:rPr>
                            </m:ctrlPr>
                          </m:mPr>
                          <m:mr>
                            <m:e>
                              <m:r>
                                <a:rPr lang="en-US" sz="1600" b="0" i="1" smtClean="0">
                                  <a:latin typeface="Cambria Math" panose="02040503050406030204" pitchFamily="18" charset="0"/>
                                  <a:ea typeface="Cambria Math" panose="02040503050406030204" pitchFamily="18" charset="0"/>
                                </a:rPr>
                                <m:t>2/7</m:t>
                              </m:r>
                            </m:e>
                          </m:mr>
                          <m:mr>
                            <m:e>
                              <m:r>
                                <a:rPr lang="en-US" sz="1600" b="0" i="1" smtClean="0">
                                  <a:latin typeface="Cambria Math" panose="02040503050406030204" pitchFamily="18" charset="0"/>
                                  <a:ea typeface="Cambria Math" panose="02040503050406030204" pitchFamily="18" charset="0"/>
                                </a:rPr>
                                <m:t>5/14</m:t>
                              </m:r>
                            </m:e>
                          </m:mr>
                        </m:m>
                      </m:e>
                    </m:d>
                  </m:oMath>
                </a14:m>
                <a:endParaRPr lang="en-US" sz="1600" dirty="0">
                  <a:latin typeface="Arial" panose="020B0604020202020204" pitchFamily="34" charset="0"/>
                  <a:cs typeface="Arial" panose="020B0604020202020204" pitchFamily="34" charset="0"/>
                </a:endParaRPr>
              </a:p>
              <a:p>
                <a:pPr lvl="1">
                  <a:lnSpc>
                    <a:spcPct val="120000"/>
                  </a:lnSpc>
                  <a:buFont typeface="Courier New" panose="02070309020205020404" pitchFamily="49" charset="0"/>
                  <a:buChar char="o"/>
                </a:pPr>
                <a:endParaRPr lang="en-US" sz="1600"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D16A164E-C8FF-48A4-2A5E-CC289B350F93}"/>
                  </a:ext>
                </a:extLst>
              </p:cNvPr>
              <p:cNvSpPr>
                <a:spLocks noGrp="1" noRot="1" noChangeAspect="1" noMove="1" noResize="1" noEditPoints="1" noAdjustHandles="1" noChangeArrowheads="1" noChangeShapeType="1" noTextEdit="1"/>
              </p:cNvSpPr>
              <p:nvPr>
                <p:ph idx="1"/>
              </p:nvPr>
            </p:nvSpPr>
            <p:spPr>
              <a:xfrm>
                <a:off x="519350" y="1507524"/>
                <a:ext cx="8402229" cy="5213951"/>
              </a:xfrm>
              <a:blipFill>
                <a:blip r:embed="rId2"/>
                <a:stretch>
                  <a:fillRect l="-302" t="-243" r="-452" b="-121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BFD9DC41-F225-A329-3699-D63EA6DBD01C}"/>
              </a:ext>
            </a:extLst>
          </p:cNvPr>
          <p:cNvSpPr>
            <a:spLocks noGrp="1"/>
          </p:cNvSpPr>
          <p:nvPr>
            <p:ph type="title"/>
          </p:nvPr>
        </p:nvSpPr>
        <p:spPr>
          <a:xfrm>
            <a:off x="838199" y="365125"/>
            <a:ext cx="10678297" cy="1325563"/>
          </a:xfrm>
        </p:spPr>
        <p:txBody>
          <a:bodyPr/>
          <a:lstStyle/>
          <a:p>
            <a:r>
              <a:rPr lang="en-US" u="sng" dirty="0">
                <a:solidFill>
                  <a:srgbClr val="FF0000"/>
                </a:solidFill>
              </a:rPr>
              <a:t>Key points – </a:t>
            </a:r>
            <a:r>
              <a:rPr lang="en-US" altLang="zh-CN" u="sng" dirty="0">
                <a:solidFill>
                  <a:srgbClr val="FF0000"/>
                </a:solidFill>
              </a:rPr>
              <a:t>7</a:t>
            </a:r>
            <a:r>
              <a:rPr lang="en-US" u="sng" dirty="0">
                <a:solidFill>
                  <a:srgbClr val="FF0000"/>
                </a:solidFill>
              </a:rPr>
              <a:t>.2.1 Applications of Least Square</a:t>
            </a:r>
            <a:endParaRPr lang="en-US" dirty="0"/>
          </a:p>
        </p:txBody>
      </p:sp>
      <p:sp>
        <p:nvSpPr>
          <p:cNvPr id="4" name="Slide Number Placeholder 3">
            <a:extLst>
              <a:ext uri="{FF2B5EF4-FFF2-40B4-BE49-F238E27FC236}">
                <a16:creationId xmlns:a16="http://schemas.microsoft.com/office/drawing/2014/main" id="{0EEB971F-7288-50B7-839A-CA6287B964F7}"/>
              </a:ext>
            </a:extLst>
          </p:cNvPr>
          <p:cNvSpPr>
            <a:spLocks noGrp="1"/>
          </p:cNvSpPr>
          <p:nvPr>
            <p:ph type="sldNum" sz="quarter" idx="12"/>
          </p:nvPr>
        </p:nvSpPr>
        <p:spPr/>
        <p:txBody>
          <a:bodyPr/>
          <a:lstStyle/>
          <a:p>
            <a:fld id="{753F1077-7B91-4D11-8473-7F9D495CD0E2}" type="slidenum">
              <a:rPr lang="en-SG" smtClean="0"/>
              <a:t>21</a:t>
            </a:fld>
            <a:endParaRPr lang="en-SG"/>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51A1868-23E2-D0C9-F3AE-8B6149D94EDA}"/>
                  </a:ext>
                </a:extLst>
              </p:cNvPr>
              <p:cNvSpPr txBox="1"/>
              <p:nvPr/>
            </p:nvSpPr>
            <p:spPr>
              <a:xfrm>
                <a:off x="5358960" y="4495326"/>
                <a:ext cx="3960634" cy="307777"/>
              </a:xfrm>
              <a:prstGeom prst="rect">
                <a:avLst/>
              </a:prstGeom>
              <a:noFill/>
            </p:spPr>
            <p:txBody>
              <a:bodyPr wrap="square">
                <a:spAutoFit/>
              </a:bodyPr>
              <a:lstStyle/>
              <a:p>
                <a:r>
                  <a:rPr lang="en-US" sz="1400" dirty="0">
                    <a:latin typeface="Arial" panose="020B0604020202020204" pitchFamily="34" charset="0"/>
                    <a:ea typeface="Cambria Math" panose="02040503050406030204" pitchFamily="18" charset="0"/>
                    <a:cs typeface="Arial" panose="020B0604020202020204" pitchFamily="34" charset="0"/>
                  </a:rPr>
                  <a:t>Recall</a:t>
                </a:r>
                <a:r>
                  <a:rPr lang="en-US" sz="1400" b="1" dirty="0">
                    <a:ea typeface="Cambria Math" panose="02040503050406030204" pitchFamily="18" charset="0"/>
                  </a:rPr>
                  <a:t>: </a:t>
                </a:r>
                <a14:m>
                  <m:oMath xmlns:m="http://schemas.openxmlformats.org/officeDocument/2006/math">
                    <m:acc>
                      <m:accPr>
                        <m:chr m:val="̂"/>
                        <m:ctrlPr>
                          <a:rPr lang="en-US" sz="1400" b="1" i="1" smtClean="0">
                            <a:latin typeface="Cambria Math" panose="02040503050406030204" pitchFamily="18" charset="0"/>
                            <a:ea typeface="Cambria Math" panose="02040503050406030204" pitchFamily="18" charset="0"/>
                          </a:rPr>
                        </m:ctrlPr>
                      </m:accPr>
                      <m:e>
                        <m:r>
                          <a:rPr lang="en-US" sz="1400" b="1" i="1">
                            <a:latin typeface="Cambria Math" panose="02040503050406030204" pitchFamily="18" charset="0"/>
                            <a:ea typeface="Cambria Math" panose="02040503050406030204" pitchFamily="18" charset="0"/>
                          </a:rPr>
                          <m:t>𝒙</m:t>
                        </m:r>
                      </m:e>
                    </m:acc>
                    <m:r>
                      <a:rPr lang="en-US" sz="1400" i="1">
                        <a:latin typeface="Cambria Math" panose="02040503050406030204" pitchFamily="18" charset="0"/>
                        <a:ea typeface="Cambria Math" panose="02040503050406030204" pitchFamily="18" charset="0"/>
                      </a:rPr>
                      <m:t>=</m:t>
                    </m:r>
                    <m:sSup>
                      <m:sSupPr>
                        <m:ctrlPr>
                          <a:rPr lang="en-US" sz="140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𝐴</m:t>
                            </m:r>
                          </m:e>
                          <m:sup>
                            <m:r>
                              <a:rPr lang="en-US" sz="1400" i="1">
                                <a:latin typeface="Cambria Math" panose="02040503050406030204" pitchFamily="18" charset="0"/>
                                <a:ea typeface="Cambria Math" panose="02040503050406030204" pitchFamily="18" charset="0"/>
                              </a:rPr>
                              <m:t>𝑇</m:t>
                            </m:r>
                          </m:sup>
                        </m:sSup>
                        <m:r>
                          <a:rPr lang="en-US" sz="1400" i="1">
                            <a:latin typeface="Cambria Math" panose="02040503050406030204" pitchFamily="18" charset="0"/>
                            <a:ea typeface="Cambria Math" panose="02040503050406030204" pitchFamily="18" charset="0"/>
                          </a:rPr>
                          <m:t>𝐴</m:t>
                        </m:r>
                        <m:r>
                          <a:rPr lang="en-US" sz="1400" b="0" i="1" smtClean="0">
                            <a:latin typeface="Cambria Math" panose="02040503050406030204" pitchFamily="18" charset="0"/>
                            <a:ea typeface="Cambria Math" panose="02040503050406030204" pitchFamily="18" charset="0"/>
                          </a:rPr>
                          <m:t>)</m:t>
                        </m:r>
                      </m:e>
                      <m:sup>
                        <m:r>
                          <a:rPr lang="en-US" sz="1400" b="0" i="1" smtClean="0">
                            <a:latin typeface="Cambria Math" panose="02040503050406030204" pitchFamily="18" charset="0"/>
                            <a:ea typeface="Cambria Math" panose="02040503050406030204" pitchFamily="18" charset="0"/>
                          </a:rPr>
                          <m:t>−1</m:t>
                        </m:r>
                      </m:sup>
                    </m:sSup>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𝐴</m:t>
                        </m:r>
                      </m:e>
                      <m:sup>
                        <m:r>
                          <a:rPr lang="en-US" sz="1400" i="1">
                            <a:latin typeface="Cambria Math" panose="02040503050406030204" pitchFamily="18" charset="0"/>
                            <a:ea typeface="Cambria Math" panose="02040503050406030204" pitchFamily="18" charset="0"/>
                          </a:rPr>
                          <m:t>𝑇</m:t>
                        </m:r>
                      </m:sup>
                    </m:sSup>
                    <m:r>
                      <a:rPr lang="en-US" sz="1400" b="1" i="1">
                        <a:latin typeface="Cambria Math" panose="02040503050406030204" pitchFamily="18" charset="0"/>
                        <a:ea typeface="Cambria Math" panose="02040503050406030204" pitchFamily="18" charset="0"/>
                      </a:rPr>
                      <m:t>𝒃</m:t>
                    </m:r>
                  </m:oMath>
                </a14:m>
                <a:r>
                  <a:rPr lang="en-US" sz="1400" dirty="0"/>
                  <a:t> </a:t>
                </a:r>
              </a:p>
            </p:txBody>
          </p:sp>
        </mc:Choice>
        <mc:Fallback xmlns="">
          <p:sp>
            <p:nvSpPr>
              <p:cNvPr id="13" name="TextBox 12">
                <a:extLst>
                  <a:ext uri="{FF2B5EF4-FFF2-40B4-BE49-F238E27FC236}">
                    <a16:creationId xmlns:a16="http://schemas.microsoft.com/office/drawing/2014/main" id="{151A1868-23E2-D0C9-F3AE-8B6149D94EDA}"/>
                  </a:ext>
                </a:extLst>
              </p:cNvPr>
              <p:cNvSpPr txBox="1">
                <a:spLocks noRot="1" noChangeAspect="1" noMove="1" noResize="1" noEditPoints="1" noAdjustHandles="1" noChangeArrowheads="1" noChangeShapeType="1" noTextEdit="1"/>
              </p:cNvSpPr>
              <p:nvPr/>
            </p:nvSpPr>
            <p:spPr>
              <a:xfrm>
                <a:off x="5358960" y="4495326"/>
                <a:ext cx="3960634" cy="307777"/>
              </a:xfrm>
              <a:prstGeom prst="rect">
                <a:avLst/>
              </a:prstGeom>
              <a:blipFill>
                <a:blip r:embed="rId3"/>
                <a:stretch>
                  <a:fillRect l="-319" t="-7692"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4" name="Table 14">
                <a:extLst>
                  <a:ext uri="{FF2B5EF4-FFF2-40B4-BE49-F238E27FC236}">
                    <a16:creationId xmlns:a16="http://schemas.microsoft.com/office/drawing/2014/main" id="{8C852D14-73E7-415F-2825-1F956EAB7679}"/>
                  </a:ext>
                </a:extLst>
              </p:cNvPr>
              <p:cNvGraphicFramePr>
                <a:graphicFrameLocks noGrp="1"/>
              </p:cNvGraphicFramePr>
              <p:nvPr>
                <p:extLst>
                  <p:ext uri="{D42A27DB-BD31-4B8C-83A1-F6EECF244321}">
                    <p14:modId xmlns:p14="http://schemas.microsoft.com/office/powerpoint/2010/main" val="355805990"/>
                  </p:ext>
                </p:extLst>
              </p:nvPr>
            </p:nvGraphicFramePr>
            <p:xfrm>
              <a:off x="9077733" y="3536223"/>
              <a:ext cx="2594916" cy="1295400"/>
            </p:xfrm>
            <a:graphic>
              <a:graphicData uri="http://schemas.openxmlformats.org/drawingml/2006/table">
                <a:tbl>
                  <a:tblPr firstRow="1" bandRow="1">
                    <a:tableStyleId>{5940675A-B579-460E-94D1-54222C63F5DA}</a:tableStyleId>
                  </a:tblPr>
                  <a:tblGrid>
                    <a:gridCol w="864972">
                      <a:extLst>
                        <a:ext uri="{9D8B030D-6E8A-4147-A177-3AD203B41FA5}">
                          <a16:colId xmlns:a16="http://schemas.microsoft.com/office/drawing/2014/main" val="1760267010"/>
                        </a:ext>
                      </a:extLst>
                    </a:gridCol>
                    <a:gridCol w="864972">
                      <a:extLst>
                        <a:ext uri="{9D8B030D-6E8A-4147-A177-3AD203B41FA5}">
                          <a16:colId xmlns:a16="http://schemas.microsoft.com/office/drawing/2014/main" val="2216668541"/>
                        </a:ext>
                      </a:extLst>
                    </a:gridCol>
                    <a:gridCol w="864972">
                      <a:extLst>
                        <a:ext uri="{9D8B030D-6E8A-4147-A177-3AD203B41FA5}">
                          <a16:colId xmlns:a16="http://schemas.microsoft.com/office/drawing/2014/main" val="2256117054"/>
                        </a:ext>
                      </a:extLst>
                    </a:gridCol>
                  </a:tblGrid>
                  <a:tr h="207455">
                    <a:tc>
                      <a:txBody>
                        <a:bodyPr/>
                        <a:lstStyle/>
                        <a:p>
                          <a:pPr/>
                          <a14:m>
                            <m:oMathPara xmlns:m="http://schemas.openxmlformats.org/officeDocument/2006/math">
                              <m:oMathParaPr>
                                <m:jc m:val="centerGroup"/>
                              </m:oMathParaPr>
                              <m:oMath xmlns:m="http://schemas.openxmlformats.org/officeDocument/2006/math">
                                <m:r>
                                  <a:rPr lang="en-US" sz="1100" i="1" smtClean="0">
                                    <a:latin typeface="Cambria Math" panose="02040503050406030204" pitchFamily="18" charset="0"/>
                                    <a:ea typeface="Cambria Math" panose="02040503050406030204" pitchFamily="18" charset="0"/>
                                  </a:rPr>
                                  <m:t>𝑖</m:t>
                                </m:r>
                              </m:oMath>
                            </m:oMathPara>
                          </a14:m>
                          <a:endParaRPr lang="en-US" sz="1100" dirty="0">
                            <a:latin typeface="Arial" panose="020B0604020202020204" pitchFamily="34" charset="0"/>
                            <a:cs typeface="Arial" panose="020B0604020202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ea typeface="Cambria Math" panose="02040503050406030204" pitchFamily="18" charset="0"/>
                                      </a:rPr>
                                    </m:ctrlPr>
                                  </m:sSubPr>
                                  <m:e>
                                    <m:r>
                                      <a:rPr lang="en-US" sz="1100" i="1">
                                        <a:latin typeface="Cambria Math" panose="02040503050406030204" pitchFamily="18" charset="0"/>
                                        <a:ea typeface="Cambria Math" panose="02040503050406030204" pitchFamily="18" charset="0"/>
                                      </a:rPr>
                                      <m:t>𝑥</m:t>
                                    </m:r>
                                  </m:e>
                                  <m:sub>
                                    <m:r>
                                      <a:rPr lang="en-US" sz="1100" b="0" i="1" smtClean="0">
                                        <a:latin typeface="Cambria Math" panose="02040503050406030204" pitchFamily="18" charset="0"/>
                                        <a:ea typeface="Cambria Math" panose="02040503050406030204" pitchFamily="18" charset="0"/>
                                      </a:rPr>
                                      <m:t>𝑖</m:t>
                                    </m:r>
                                  </m:sub>
                                </m:sSub>
                              </m:oMath>
                            </m:oMathPara>
                          </a14:m>
                          <a:endParaRPr lang="en-US" sz="1100" dirty="0">
                            <a:latin typeface="Arial" panose="020B0604020202020204" pitchFamily="34" charset="0"/>
                            <a:cs typeface="Arial" panose="020B0604020202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ea typeface="Cambria Math" panose="02040503050406030204" pitchFamily="18" charset="0"/>
                                      </a:rPr>
                                    </m:ctrlPr>
                                  </m:sSubPr>
                                  <m:e>
                                    <m:r>
                                      <a:rPr lang="en-US" sz="1100" b="0" i="1" smtClean="0">
                                        <a:latin typeface="Cambria Math" panose="02040503050406030204" pitchFamily="18" charset="0"/>
                                        <a:ea typeface="Cambria Math" panose="02040503050406030204" pitchFamily="18" charset="0"/>
                                      </a:rPr>
                                      <m:t>𝑦</m:t>
                                    </m:r>
                                  </m:e>
                                  <m:sub>
                                    <m:r>
                                      <a:rPr lang="en-US" sz="1100" b="0" i="1" smtClean="0">
                                        <a:latin typeface="Cambria Math" panose="02040503050406030204" pitchFamily="18" charset="0"/>
                                        <a:ea typeface="Cambria Math" panose="02040503050406030204" pitchFamily="18" charset="0"/>
                                      </a:rPr>
                                      <m:t>𝑖</m:t>
                                    </m:r>
                                  </m:sub>
                                </m:sSub>
                              </m:oMath>
                            </m:oMathPara>
                          </a14:m>
                          <a:endParaRPr lang="en-US"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26627962"/>
                      </a:ext>
                    </a:extLst>
                  </a:tr>
                  <a:tr h="207455">
                    <a:tc>
                      <a:txBody>
                        <a:bodyPr/>
                        <a:lstStyle/>
                        <a:p>
                          <a:r>
                            <a:rPr lang="en-US" sz="1100" dirty="0">
                              <a:latin typeface="Arial" panose="020B0604020202020204" pitchFamily="34" charset="0"/>
                              <a:cs typeface="Arial" panose="020B0604020202020204" pitchFamily="34" charset="0"/>
                            </a:rPr>
                            <a:t>1</a:t>
                          </a:r>
                        </a:p>
                      </a:txBody>
                      <a:tcPr/>
                    </a:tc>
                    <a:tc>
                      <a:txBody>
                        <a:bodyPr/>
                        <a:lstStyle/>
                        <a:p>
                          <a:r>
                            <a:rPr lang="en-US" sz="1100" dirty="0">
                              <a:latin typeface="Arial" panose="020B0604020202020204" pitchFamily="34" charset="0"/>
                              <a:cs typeface="Arial" panose="020B0604020202020204" pitchFamily="34" charset="0"/>
                            </a:rPr>
                            <a:t>2</a:t>
                          </a:r>
                        </a:p>
                      </a:txBody>
                      <a:tcPr/>
                    </a:tc>
                    <a:tc>
                      <a:txBody>
                        <a:bodyPr/>
                        <a:lstStyle/>
                        <a:p>
                          <a:r>
                            <a:rPr lang="en-US" sz="110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256825932"/>
                      </a:ext>
                    </a:extLst>
                  </a:tr>
                  <a:tr h="207455">
                    <a:tc>
                      <a:txBody>
                        <a:bodyPr/>
                        <a:lstStyle/>
                        <a:p>
                          <a:r>
                            <a:rPr lang="en-US" sz="1100" dirty="0">
                              <a:latin typeface="Arial" panose="020B0604020202020204" pitchFamily="34" charset="0"/>
                              <a:cs typeface="Arial" panose="020B0604020202020204" pitchFamily="34" charset="0"/>
                            </a:rPr>
                            <a:t>2</a:t>
                          </a:r>
                        </a:p>
                      </a:txBody>
                      <a:tcPr/>
                    </a:tc>
                    <a:tc>
                      <a:txBody>
                        <a:bodyPr/>
                        <a:lstStyle/>
                        <a:p>
                          <a:r>
                            <a:rPr lang="en-US" sz="1100" dirty="0">
                              <a:latin typeface="Arial" panose="020B0604020202020204" pitchFamily="34" charset="0"/>
                              <a:cs typeface="Arial" panose="020B0604020202020204" pitchFamily="34" charset="0"/>
                            </a:rPr>
                            <a:t>5</a:t>
                          </a:r>
                        </a:p>
                      </a:txBody>
                      <a:tcPr/>
                    </a:tc>
                    <a:tc>
                      <a:txBody>
                        <a:bodyPr/>
                        <a:lstStyle/>
                        <a:p>
                          <a:r>
                            <a:rPr lang="en-US" sz="1100"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3257538620"/>
                      </a:ext>
                    </a:extLst>
                  </a:tr>
                  <a:tr h="207455">
                    <a:tc>
                      <a:txBody>
                        <a:bodyPr/>
                        <a:lstStyle/>
                        <a:p>
                          <a:r>
                            <a:rPr lang="en-US" sz="1100" dirty="0">
                              <a:latin typeface="Arial" panose="020B0604020202020204" pitchFamily="34" charset="0"/>
                              <a:cs typeface="Arial" panose="020B0604020202020204" pitchFamily="34" charset="0"/>
                            </a:rPr>
                            <a:t>3</a:t>
                          </a:r>
                        </a:p>
                      </a:txBody>
                      <a:tcPr/>
                    </a:tc>
                    <a:tc>
                      <a:txBody>
                        <a:bodyPr/>
                        <a:lstStyle/>
                        <a:p>
                          <a:r>
                            <a:rPr lang="en-US" sz="1100" dirty="0">
                              <a:latin typeface="Arial" panose="020B0604020202020204" pitchFamily="34" charset="0"/>
                              <a:cs typeface="Arial" panose="020B0604020202020204" pitchFamily="34" charset="0"/>
                            </a:rPr>
                            <a:t>7</a:t>
                          </a:r>
                        </a:p>
                      </a:txBody>
                      <a:tcPr/>
                    </a:tc>
                    <a:tc>
                      <a:txBody>
                        <a:bodyPr/>
                        <a:lstStyle/>
                        <a:p>
                          <a:r>
                            <a:rPr lang="en-US" sz="1100"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1516825445"/>
                      </a:ext>
                    </a:extLst>
                  </a:tr>
                  <a:tr h="207455">
                    <a:tc>
                      <a:txBody>
                        <a:bodyPr/>
                        <a:lstStyle/>
                        <a:p>
                          <a:r>
                            <a:rPr lang="en-US" sz="1100" dirty="0">
                              <a:latin typeface="Arial" panose="020B0604020202020204" pitchFamily="34" charset="0"/>
                              <a:cs typeface="Arial" panose="020B0604020202020204" pitchFamily="34" charset="0"/>
                            </a:rPr>
                            <a:t>4</a:t>
                          </a:r>
                        </a:p>
                      </a:txBody>
                      <a:tcPr/>
                    </a:tc>
                    <a:tc>
                      <a:txBody>
                        <a:bodyPr/>
                        <a:lstStyle/>
                        <a:p>
                          <a:r>
                            <a:rPr lang="en-US" sz="1100" dirty="0">
                              <a:latin typeface="Arial" panose="020B0604020202020204" pitchFamily="34" charset="0"/>
                              <a:cs typeface="Arial" panose="020B0604020202020204" pitchFamily="34" charset="0"/>
                            </a:rPr>
                            <a:t>8</a:t>
                          </a:r>
                        </a:p>
                      </a:txBody>
                      <a:tcPr/>
                    </a:tc>
                    <a:tc>
                      <a:txBody>
                        <a:bodyPr/>
                        <a:lstStyle/>
                        <a:p>
                          <a:r>
                            <a:rPr lang="en-US" sz="1100"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963791401"/>
                      </a:ext>
                    </a:extLst>
                  </a:tr>
                </a:tbl>
              </a:graphicData>
            </a:graphic>
          </p:graphicFrame>
        </mc:Choice>
        <mc:Fallback xmlns="">
          <p:graphicFrame>
            <p:nvGraphicFramePr>
              <p:cNvPr id="14" name="Table 14">
                <a:extLst>
                  <a:ext uri="{FF2B5EF4-FFF2-40B4-BE49-F238E27FC236}">
                    <a16:creationId xmlns:a16="http://schemas.microsoft.com/office/drawing/2014/main" id="{8C852D14-73E7-415F-2825-1F956EAB7679}"/>
                  </a:ext>
                </a:extLst>
              </p:cNvPr>
              <p:cNvGraphicFramePr>
                <a:graphicFrameLocks noGrp="1"/>
              </p:cNvGraphicFramePr>
              <p:nvPr>
                <p:extLst>
                  <p:ext uri="{D42A27DB-BD31-4B8C-83A1-F6EECF244321}">
                    <p14:modId xmlns:p14="http://schemas.microsoft.com/office/powerpoint/2010/main" val="355805990"/>
                  </p:ext>
                </p:extLst>
              </p:nvPr>
            </p:nvGraphicFramePr>
            <p:xfrm>
              <a:off x="9077733" y="3536223"/>
              <a:ext cx="2594916" cy="1295400"/>
            </p:xfrm>
            <a:graphic>
              <a:graphicData uri="http://schemas.openxmlformats.org/drawingml/2006/table">
                <a:tbl>
                  <a:tblPr firstRow="1" bandRow="1">
                    <a:tableStyleId>{5940675A-B579-460E-94D1-54222C63F5DA}</a:tableStyleId>
                  </a:tblPr>
                  <a:tblGrid>
                    <a:gridCol w="864972">
                      <a:extLst>
                        <a:ext uri="{9D8B030D-6E8A-4147-A177-3AD203B41FA5}">
                          <a16:colId xmlns:a16="http://schemas.microsoft.com/office/drawing/2014/main" val="1760267010"/>
                        </a:ext>
                      </a:extLst>
                    </a:gridCol>
                    <a:gridCol w="864972">
                      <a:extLst>
                        <a:ext uri="{9D8B030D-6E8A-4147-A177-3AD203B41FA5}">
                          <a16:colId xmlns:a16="http://schemas.microsoft.com/office/drawing/2014/main" val="2216668541"/>
                        </a:ext>
                      </a:extLst>
                    </a:gridCol>
                    <a:gridCol w="864972">
                      <a:extLst>
                        <a:ext uri="{9D8B030D-6E8A-4147-A177-3AD203B41FA5}">
                          <a16:colId xmlns:a16="http://schemas.microsoft.com/office/drawing/2014/main" val="2256117054"/>
                        </a:ext>
                      </a:extLst>
                    </a:gridCol>
                  </a:tblGrid>
                  <a:tr h="259080">
                    <a:tc>
                      <a:txBody>
                        <a:bodyPr/>
                        <a:lstStyle/>
                        <a:p>
                          <a:endParaRPr lang="en-US"/>
                        </a:p>
                      </a:txBody>
                      <a:tcPr>
                        <a:blipFill>
                          <a:blip r:embed="rId4"/>
                          <a:stretch>
                            <a:fillRect t="-4762" r="-200000" b="-409524"/>
                          </a:stretch>
                        </a:blipFill>
                      </a:tcPr>
                    </a:tc>
                    <a:tc>
                      <a:txBody>
                        <a:bodyPr/>
                        <a:lstStyle/>
                        <a:p>
                          <a:endParaRPr lang="en-US"/>
                        </a:p>
                      </a:txBody>
                      <a:tcPr>
                        <a:blipFill>
                          <a:blip r:embed="rId4"/>
                          <a:stretch>
                            <a:fillRect l="-101471" t="-4762" r="-102941" b="-409524"/>
                          </a:stretch>
                        </a:blipFill>
                      </a:tcPr>
                    </a:tc>
                    <a:tc>
                      <a:txBody>
                        <a:bodyPr/>
                        <a:lstStyle/>
                        <a:p>
                          <a:endParaRPr lang="en-US"/>
                        </a:p>
                      </a:txBody>
                      <a:tcPr>
                        <a:blipFill>
                          <a:blip r:embed="rId4"/>
                          <a:stretch>
                            <a:fillRect l="-198551" t="-4762" r="-1449" b="-409524"/>
                          </a:stretch>
                        </a:blipFill>
                      </a:tcPr>
                    </a:tc>
                    <a:extLst>
                      <a:ext uri="{0D108BD9-81ED-4DB2-BD59-A6C34878D82A}">
                        <a16:rowId xmlns:a16="http://schemas.microsoft.com/office/drawing/2014/main" val="1426627962"/>
                      </a:ext>
                    </a:extLst>
                  </a:tr>
                  <a:tr h="259080">
                    <a:tc>
                      <a:txBody>
                        <a:bodyPr/>
                        <a:lstStyle/>
                        <a:p>
                          <a:r>
                            <a:rPr lang="en-US" sz="1100" dirty="0">
                              <a:latin typeface="Arial" panose="020B0604020202020204" pitchFamily="34" charset="0"/>
                              <a:cs typeface="Arial" panose="020B0604020202020204" pitchFamily="34" charset="0"/>
                            </a:rPr>
                            <a:t>1</a:t>
                          </a:r>
                        </a:p>
                      </a:txBody>
                      <a:tcPr/>
                    </a:tc>
                    <a:tc>
                      <a:txBody>
                        <a:bodyPr/>
                        <a:lstStyle/>
                        <a:p>
                          <a:r>
                            <a:rPr lang="en-US" sz="1100" dirty="0">
                              <a:latin typeface="Arial" panose="020B0604020202020204" pitchFamily="34" charset="0"/>
                              <a:cs typeface="Arial" panose="020B0604020202020204" pitchFamily="34" charset="0"/>
                            </a:rPr>
                            <a:t>2</a:t>
                          </a:r>
                        </a:p>
                      </a:txBody>
                      <a:tcPr/>
                    </a:tc>
                    <a:tc>
                      <a:txBody>
                        <a:bodyPr/>
                        <a:lstStyle/>
                        <a:p>
                          <a:r>
                            <a:rPr lang="en-US" sz="110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256825932"/>
                      </a:ext>
                    </a:extLst>
                  </a:tr>
                  <a:tr h="259080">
                    <a:tc>
                      <a:txBody>
                        <a:bodyPr/>
                        <a:lstStyle/>
                        <a:p>
                          <a:r>
                            <a:rPr lang="en-US" sz="1100" dirty="0">
                              <a:latin typeface="Arial" panose="020B0604020202020204" pitchFamily="34" charset="0"/>
                              <a:cs typeface="Arial" panose="020B0604020202020204" pitchFamily="34" charset="0"/>
                            </a:rPr>
                            <a:t>2</a:t>
                          </a:r>
                        </a:p>
                      </a:txBody>
                      <a:tcPr/>
                    </a:tc>
                    <a:tc>
                      <a:txBody>
                        <a:bodyPr/>
                        <a:lstStyle/>
                        <a:p>
                          <a:r>
                            <a:rPr lang="en-US" sz="1100" dirty="0">
                              <a:latin typeface="Arial" panose="020B0604020202020204" pitchFamily="34" charset="0"/>
                              <a:cs typeface="Arial" panose="020B0604020202020204" pitchFamily="34" charset="0"/>
                            </a:rPr>
                            <a:t>5</a:t>
                          </a:r>
                        </a:p>
                      </a:txBody>
                      <a:tcPr/>
                    </a:tc>
                    <a:tc>
                      <a:txBody>
                        <a:bodyPr/>
                        <a:lstStyle/>
                        <a:p>
                          <a:r>
                            <a:rPr lang="en-US" sz="1100"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3257538620"/>
                      </a:ext>
                    </a:extLst>
                  </a:tr>
                  <a:tr h="259080">
                    <a:tc>
                      <a:txBody>
                        <a:bodyPr/>
                        <a:lstStyle/>
                        <a:p>
                          <a:r>
                            <a:rPr lang="en-US" sz="1100" dirty="0">
                              <a:latin typeface="Arial" panose="020B0604020202020204" pitchFamily="34" charset="0"/>
                              <a:cs typeface="Arial" panose="020B0604020202020204" pitchFamily="34" charset="0"/>
                            </a:rPr>
                            <a:t>3</a:t>
                          </a:r>
                        </a:p>
                      </a:txBody>
                      <a:tcPr/>
                    </a:tc>
                    <a:tc>
                      <a:txBody>
                        <a:bodyPr/>
                        <a:lstStyle/>
                        <a:p>
                          <a:r>
                            <a:rPr lang="en-US" sz="1100" dirty="0">
                              <a:latin typeface="Arial" panose="020B0604020202020204" pitchFamily="34" charset="0"/>
                              <a:cs typeface="Arial" panose="020B0604020202020204" pitchFamily="34" charset="0"/>
                            </a:rPr>
                            <a:t>7</a:t>
                          </a:r>
                        </a:p>
                      </a:txBody>
                      <a:tcPr/>
                    </a:tc>
                    <a:tc>
                      <a:txBody>
                        <a:bodyPr/>
                        <a:lstStyle/>
                        <a:p>
                          <a:r>
                            <a:rPr lang="en-US" sz="1100"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1516825445"/>
                      </a:ext>
                    </a:extLst>
                  </a:tr>
                  <a:tr h="259080">
                    <a:tc>
                      <a:txBody>
                        <a:bodyPr/>
                        <a:lstStyle/>
                        <a:p>
                          <a:r>
                            <a:rPr lang="en-US" sz="1100" dirty="0">
                              <a:latin typeface="Arial" panose="020B0604020202020204" pitchFamily="34" charset="0"/>
                              <a:cs typeface="Arial" panose="020B0604020202020204" pitchFamily="34" charset="0"/>
                            </a:rPr>
                            <a:t>4</a:t>
                          </a:r>
                        </a:p>
                      </a:txBody>
                      <a:tcPr/>
                    </a:tc>
                    <a:tc>
                      <a:txBody>
                        <a:bodyPr/>
                        <a:lstStyle/>
                        <a:p>
                          <a:r>
                            <a:rPr lang="en-US" sz="1100" dirty="0">
                              <a:latin typeface="Arial" panose="020B0604020202020204" pitchFamily="34" charset="0"/>
                              <a:cs typeface="Arial" panose="020B0604020202020204" pitchFamily="34" charset="0"/>
                            </a:rPr>
                            <a:t>8</a:t>
                          </a:r>
                        </a:p>
                      </a:txBody>
                      <a:tcPr/>
                    </a:tc>
                    <a:tc>
                      <a:txBody>
                        <a:bodyPr/>
                        <a:lstStyle/>
                        <a:p>
                          <a:r>
                            <a:rPr lang="en-US" sz="1100"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963791401"/>
                      </a:ext>
                    </a:extLst>
                  </a:tr>
                </a:tbl>
              </a:graphicData>
            </a:graphic>
          </p:graphicFrame>
        </mc:Fallback>
      </mc:AlternateContent>
      <p:pic>
        <p:nvPicPr>
          <p:cNvPr id="15" name="Picture 14">
            <a:extLst>
              <a:ext uri="{FF2B5EF4-FFF2-40B4-BE49-F238E27FC236}">
                <a16:creationId xmlns:a16="http://schemas.microsoft.com/office/drawing/2014/main" id="{C949D58D-4A65-2782-27DA-3D09D3B47A7D}"/>
              </a:ext>
            </a:extLst>
          </p:cNvPr>
          <p:cNvPicPr>
            <a:picLocks noChangeAspect="1"/>
          </p:cNvPicPr>
          <p:nvPr/>
        </p:nvPicPr>
        <p:blipFill>
          <a:blip r:embed="rId5"/>
          <a:stretch>
            <a:fillRect/>
          </a:stretch>
        </p:blipFill>
        <p:spPr>
          <a:xfrm>
            <a:off x="8962498" y="1434022"/>
            <a:ext cx="2710151" cy="1963801"/>
          </a:xfrm>
          <a:prstGeom prst="rect">
            <a:avLst/>
          </a:prstGeom>
        </p:spPr>
      </p:pic>
    </p:spTree>
    <p:extLst>
      <p:ext uri="{BB962C8B-B14F-4D97-AF65-F5344CB8AC3E}">
        <p14:creationId xmlns:p14="http://schemas.microsoft.com/office/powerpoint/2010/main" val="35495169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16408-3660-239F-84A0-2E94C09BAD48}"/>
              </a:ext>
            </a:extLst>
          </p:cNvPr>
          <p:cNvSpPr>
            <a:spLocks noGrp="1"/>
          </p:cNvSpPr>
          <p:nvPr>
            <p:ph type="title"/>
          </p:nvPr>
        </p:nvSpPr>
        <p:spPr>
          <a:xfrm>
            <a:off x="432487" y="365125"/>
            <a:ext cx="11467070" cy="1325563"/>
          </a:xfrm>
        </p:spPr>
        <p:txBody>
          <a:bodyPr/>
          <a:lstStyle/>
          <a:p>
            <a:r>
              <a:rPr lang="en-US" u="sng" dirty="0">
                <a:solidFill>
                  <a:srgbClr val="FF0000"/>
                </a:solidFill>
              </a:rPr>
              <a:t>Key points – </a:t>
            </a:r>
            <a:r>
              <a:rPr lang="en-US" altLang="zh-CN" u="sng" dirty="0">
                <a:solidFill>
                  <a:srgbClr val="FF0000"/>
                </a:solidFill>
              </a:rPr>
              <a:t>7</a:t>
            </a:r>
            <a:r>
              <a:rPr lang="en-US" u="sng" dirty="0">
                <a:solidFill>
                  <a:srgbClr val="FF0000"/>
                </a:solidFill>
              </a:rPr>
              <a:t>.2.1 Applications of Least Square (2)</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E289CD4-C16B-685D-1091-A41660A6A0E0}"/>
                  </a:ext>
                </a:extLst>
              </p:cNvPr>
              <p:cNvSpPr>
                <a:spLocks noGrp="1"/>
              </p:cNvSpPr>
              <p:nvPr>
                <p:ph idx="1"/>
              </p:nvPr>
            </p:nvSpPr>
            <p:spPr>
              <a:xfrm>
                <a:off x="552965" y="1472641"/>
                <a:ext cx="8736227" cy="5066271"/>
              </a:xfrm>
            </p:spPr>
            <p:txBody>
              <a:bodyPr>
                <a:normAutofit/>
              </a:bodyPr>
              <a:lstStyle/>
              <a:p>
                <a:pPr>
                  <a:lnSpc>
                    <a:spcPct val="120000"/>
                  </a:lnSpc>
                </a:pPr>
                <a:r>
                  <a:rPr lang="en-US" sz="2000" dirty="0">
                    <a:latin typeface="Arial" panose="020B0604020202020204" pitchFamily="34" charset="0"/>
                    <a:cs typeface="Arial" panose="020B0604020202020204" pitchFamily="34" charset="0"/>
                  </a:rPr>
                  <a:t>Least square fitting of other curves</a:t>
                </a:r>
              </a:p>
              <a:p>
                <a:pPr lvl="1">
                  <a:lnSpc>
                    <a:spcPct val="120000"/>
                  </a:lnSpc>
                </a:pPr>
                <a:r>
                  <a:rPr lang="en-US" sz="1800" dirty="0">
                    <a:latin typeface="Arial" panose="020B0604020202020204" pitchFamily="34" charset="0"/>
                    <a:cs typeface="Arial" panose="020B0604020202020204" pitchFamily="34" charset="0"/>
                  </a:rPr>
                  <a:t>If we can use certain known functions to fit the discrete data points, </a:t>
                </a:r>
              </a:p>
              <a:p>
                <a:pPr marL="457200" lvl="1" indent="0">
                  <a:lnSpc>
                    <a:spcPct val="120000"/>
                  </a:lnSpc>
                  <a:buNone/>
                </a:pPr>
                <a:r>
                  <a:rPr lang="en-US" sz="1800" dirty="0">
                    <a:latin typeface="Arial" panose="020B0604020202020204" pitchFamily="34"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rPr>
                      <m:t>𝑦</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0</m:t>
                        </m:r>
                      </m:sub>
                    </m:sSub>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𝑓</m:t>
                        </m:r>
                      </m:e>
                      <m:sub>
                        <m:r>
                          <a:rPr lang="en-US" sz="1800" b="0" i="1" smtClean="0">
                            <a:latin typeface="Cambria Math" panose="02040503050406030204" pitchFamily="18" charset="0"/>
                            <a:ea typeface="Cambria Math" panose="02040503050406030204" pitchFamily="18" charset="0"/>
                          </a:rPr>
                          <m:t>0</m:t>
                        </m:r>
                      </m:sub>
                    </m:sSub>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𝑥</m:t>
                        </m:r>
                      </m:e>
                    </m:d>
                    <m:r>
                      <a:rPr lang="en-US" sz="1800" b="0" i="1" smtClean="0">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𝑓</m:t>
                        </m:r>
                      </m:e>
                      <m:sub>
                        <m:r>
                          <a:rPr lang="en-US" sz="1800" b="0" i="1" smtClean="0">
                            <a:latin typeface="Cambria Math" panose="02040503050406030204" pitchFamily="18" charset="0"/>
                            <a:ea typeface="Cambria Math" panose="02040503050406030204" pitchFamily="18" charset="0"/>
                          </a:rPr>
                          <m:t>1</m:t>
                        </m:r>
                      </m:sub>
                    </m:sSub>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𝑥</m:t>
                        </m:r>
                      </m:e>
                    </m:d>
                    <m:r>
                      <a:rPr lang="en-US" sz="1800" b="0" i="0"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𝑘</m:t>
                        </m:r>
                      </m:sub>
                    </m:sSub>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𝑓</m:t>
                        </m:r>
                      </m:e>
                      <m:sub>
                        <m:r>
                          <a:rPr lang="en-US" sz="1800" b="0" i="1" smtClean="0">
                            <a:latin typeface="Cambria Math" panose="02040503050406030204" pitchFamily="18" charset="0"/>
                            <a:ea typeface="Cambria Math" panose="02040503050406030204" pitchFamily="18" charset="0"/>
                          </a:rPr>
                          <m:t>𝑘</m:t>
                        </m:r>
                      </m:sub>
                    </m:sSub>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𝑥</m:t>
                        </m:r>
                      </m:e>
                    </m:d>
                  </m:oMath>
                </a14:m>
                <a:endParaRPr lang="en-US" sz="1800" dirty="0">
                  <a:latin typeface="Arial" panose="020B0604020202020204" pitchFamily="34" charset="0"/>
                  <a:cs typeface="Arial" panose="020B0604020202020204" pitchFamily="34" charset="0"/>
                </a:endParaRPr>
              </a:p>
              <a:p>
                <a:pPr marL="457200" lvl="1" indent="0">
                  <a:lnSpc>
                    <a:spcPct val="120000"/>
                  </a:lnSpc>
                  <a:buNone/>
                </a:pPr>
                <a:r>
                  <a:rPr lang="en-US" sz="1800" dirty="0">
                    <a:latin typeface="Arial" panose="020B0604020202020204" pitchFamily="34" charset="0"/>
                    <a:cs typeface="Arial" panose="020B0604020202020204" pitchFamily="34" charset="0"/>
                  </a:rPr>
                  <a:t>	we can use least square method to find regression coefficients </a:t>
                </a:r>
                <a14:m>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0</m:t>
                        </m:r>
                      </m:sub>
                    </m:sSub>
                  </m:oMath>
                </a14:m>
                <a:r>
                  <a:rPr lang="en-US" sz="1800" dirty="0">
                    <a:latin typeface="Arial" panose="020B0604020202020204" pitchFamily="34" charset="0"/>
                    <a:cs typeface="Arial" panose="020B0604020202020204" pitchFamily="34" charset="0"/>
                  </a:rPr>
                  <a:t>,</a:t>
                </a:r>
                <a:r>
                  <a:rPr lang="en-US" sz="18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a14:m>
                <a:r>
                  <a:rPr lang="en-US" sz="18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rPr>
                      <m:t>⋯</m:t>
                    </m:r>
                  </m:oMath>
                </a14:m>
                <a:r>
                  <a:rPr lang="en-US" sz="1800" dirty="0">
                    <a:latin typeface="Arial" panose="020B0604020202020204" pitchFamily="34" charset="0"/>
                    <a:cs typeface="Arial" panose="020B0604020202020204" pitchFamily="34" charset="0"/>
                  </a:rPr>
                  <a:t>,</a:t>
                </a:r>
                <a:r>
                  <a:rPr lang="en-US" sz="18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𝛽</m:t>
                        </m:r>
                      </m:e>
                      <m:sub>
                        <m:r>
                          <a:rPr lang="en-US" sz="1800" i="1">
                            <a:latin typeface="Cambria Math" panose="02040503050406030204" pitchFamily="18" charset="0"/>
                            <a:ea typeface="Cambria Math" panose="02040503050406030204" pitchFamily="18" charset="0"/>
                          </a:rPr>
                          <m:t>𝑘</m:t>
                        </m:r>
                      </m:sub>
                    </m:sSub>
                  </m:oMath>
                </a14:m>
                <a:endParaRPr lang="en-US" sz="1800" dirty="0">
                  <a:latin typeface="Arial" panose="020B0604020202020204" pitchFamily="34" charset="0"/>
                  <a:cs typeface="Arial" panose="020B0604020202020204" pitchFamily="34" charset="0"/>
                </a:endParaRPr>
              </a:p>
              <a:p>
                <a:pPr lvl="1">
                  <a:lnSpc>
                    <a:spcPct val="120000"/>
                  </a:lnSpc>
                </a:pPr>
                <a:r>
                  <a:rPr lang="en-US" sz="1800" dirty="0">
                    <a:latin typeface="Arial" panose="020B0604020202020204" pitchFamily="34" charset="0"/>
                    <a:cs typeface="Arial" panose="020B0604020202020204" pitchFamily="34" charset="0"/>
                  </a:rPr>
                  <a:t>Example:</a:t>
                </a:r>
              </a:p>
              <a:p>
                <a:pPr lvl="2">
                  <a:lnSpc>
                    <a:spcPct val="120000"/>
                  </a:lnSpc>
                </a:pPr>
                <a:r>
                  <a:rPr lang="en-US" sz="1600" dirty="0">
                    <a:latin typeface="Arial" panose="020B0604020202020204" pitchFamily="34" charset="0"/>
                    <a:cs typeface="Arial" panose="020B0604020202020204" pitchFamily="34" charset="0"/>
                  </a:rPr>
                  <a:t>For data shown on the right, we could fit it with a combination of linear and quadratic functions, i.e.</a:t>
                </a:r>
              </a:p>
              <a:p>
                <a:pPr marL="914400" lvl="2" indent="0">
                  <a:lnSpc>
                    <a:spcPct val="120000"/>
                  </a:lnSpc>
                  <a:buNone/>
                </a:pPr>
                <a:r>
                  <a:rPr lang="en-US" sz="1600" dirty="0">
                    <a:latin typeface="Arial" panose="020B0604020202020204" pitchFamily="34" charset="0"/>
                    <a:cs typeface="Arial" panose="020B0604020202020204" pitchFamily="34" charset="0"/>
                  </a:rPr>
                  <a:t>	</a:t>
                </a:r>
                <a:r>
                  <a:rPr lang="en-US" sz="1600" b="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sz="1600" b="0" i="1" smtClean="0">
                        <a:latin typeface="Cambria Math" panose="02040503050406030204" pitchFamily="18" charset="0"/>
                        <a:ea typeface="Cambria Math" panose="02040503050406030204" pitchFamily="18" charset="0"/>
                      </a:rPr>
                      <m:t>𝑦</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0</m:t>
                        </m:r>
                      </m:sub>
                    </m:sSub>
                    <m:r>
                      <a:rPr lang="en-US" sz="1600" b="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1</m:t>
                        </m:r>
                      </m:sub>
                    </m:sSub>
                    <m:r>
                      <a:rPr lang="en-US" sz="1600" i="1" smtClean="0">
                        <a:latin typeface="Cambria Math" panose="02040503050406030204" pitchFamily="18" charset="0"/>
                        <a:ea typeface="Cambria Math" panose="02040503050406030204" pitchFamily="18" charset="0"/>
                      </a:rPr>
                      <m:t>𝑥</m:t>
                    </m:r>
                    <m:r>
                      <a:rPr lang="en-US" sz="1600" b="0" i="0" smtClean="0">
                        <a:latin typeface="Cambria Math" panose="02040503050406030204" pitchFamily="18" charset="0"/>
                        <a:ea typeface="Cambria Math" panose="02040503050406030204" pitchFamily="18" charset="0"/>
                      </a:rPr>
                      <m:t>+</m:t>
                    </m:r>
                    <m:sSub>
                      <m:sSubPr>
                        <m:ctrlPr>
                          <a:rPr lang="en-US" sz="1600" i="1" smtClean="0">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2</m:t>
                        </m:r>
                      </m:sub>
                    </m:sSub>
                    <m:sSup>
                      <m:sSupPr>
                        <m:ctrlPr>
                          <a:rPr lang="en-US" sz="160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𝑥</m:t>
                        </m:r>
                      </m:e>
                      <m:sup>
                        <m:r>
                          <a:rPr lang="en-US" sz="1600" b="0" i="1" smtClean="0">
                            <a:latin typeface="Cambria Math" panose="02040503050406030204" pitchFamily="18" charset="0"/>
                            <a:ea typeface="Cambria Math" panose="02040503050406030204" pitchFamily="18" charset="0"/>
                          </a:rPr>
                          <m:t>2</m:t>
                        </m:r>
                      </m:sup>
                    </m:sSup>
                  </m:oMath>
                </a14:m>
                <a:endParaRPr lang="en-US" sz="1600" dirty="0">
                  <a:latin typeface="Arial" panose="020B0604020202020204" pitchFamily="34" charset="0"/>
                  <a:cs typeface="Arial" panose="020B0604020202020204" pitchFamily="34" charset="0"/>
                </a:endParaRPr>
              </a:p>
              <a:p>
                <a:pPr marL="914400" lvl="2" indent="0">
                  <a:lnSpc>
                    <a:spcPct val="120000"/>
                  </a:lnSpc>
                  <a:buNone/>
                </a:pPr>
                <a:r>
                  <a:rPr lang="en-US" sz="1600" dirty="0">
                    <a:latin typeface="Arial" panose="020B0604020202020204" pitchFamily="34" charset="0"/>
                    <a:cs typeface="Arial" panose="020B0604020202020204" pitchFamily="34" charset="0"/>
                  </a:rPr>
                  <a:t>So we can form the system equations as:</a:t>
                </a:r>
              </a:p>
              <a:p>
                <a:pPr marL="914400" lvl="2" indent="0">
                  <a:lnSpc>
                    <a:spcPct val="120000"/>
                  </a:lnSpc>
                  <a:buNone/>
                </a:pPr>
                <a:r>
                  <a:rPr lang="en-US" sz="1600" dirty="0">
                    <a:latin typeface="Arial" panose="020B0604020202020204" pitchFamily="34" charset="0"/>
                    <a:cs typeface="Arial" panose="020B0604020202020204" pitchFamily="34" charset="0"/>
                  </a:rPr>
                  <a:t> </a:t>
                </a:r>
                <a14:m>
                  <m:oMath xmlns:m="http://schemas.openxmlformats.org/officeDocument/2006/math">
                    <m:m>
                      <m:mPr>
                        <m:mcs>
                          <m:mc>
                            <m:mcPr>
                              <m:count m:val="1"/>
                              <m:mcJc m:val="center"/>
                            </m:mcPr>
                          </m:mc>
                        </m:mcs>
                        <m:ctrlPr>
                          <a:rPr lang="en-US" sz="1600" i="1" smtClean="0">
                            <a:latin typeface="Cambria Math" panose="02040503050406030204" pitchFamily="18" charset="0"/>
                            <a:ea typeface="Cambria Math" panose="02040503050406030204" pitchFamily="18" charset="0"/>
                          </a:rPr>
                        </m:ctrlPr>
                      </m:mPr>
                      <m:m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𝑦</m:t>
                              </m:r>
                            </m:e>
                            <m:sub>
                              <m:r>
                                <a:rPr lang="en-US" sz="1600" b="0" i="1" smtClean="0">
                                  <a:latin typeface="Cambria Math" panose="02040503050406030204" pitchFamily="18" charset="0"/>
                                  <a:ea typeface="Cambria Math" panose="02040503050406030204" pitchFamily="18" charset="0"/>
                                </a:rPr>
                                <m:t>1</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0</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𝑥</m:t>
                              </m:r>
                            </m:e>
                            <m:sub>
                              <m:r>
                                <a:rPr lang="en-US" sz="1600" b="0" i="1" smtClean="0">
                                  <a:latin typeface="Cambria Math" panose="02040503050406030204" pitchFamily="18" charset="0"/>
                                  <a:ea typeface="Cambria Math" panose="02040503050406030204" pitchFamily="18" charset="0"/>
                                </a:rPr>
                                <m:t>1</m:t>
                              </m:r>
                            </m:sub>
                          </m:sSub>
                          <m:r>
                            <a:rPr lang="en-US" sz="160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2</m:t>
                              </m:r>
                            </m:sub>
                          </m:sSub>
                          <m:sSubSup>
                            <m:sSubSupPr>
                              <m:ctrlPr>
                                <a:rPr lang="en-US" sz="1600" i="1">
                                  <a:latin typeface="Cambria Math" panose="02040503050406030204" pitchFamily="18" charset="0"/>
                                  <a:ea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𝑥</m:t>
                              </m:r>
                            </m:e>
                            <m:sub>
                              <m:r>
                                <a:rPr lang="en-US" sz="1600" i="1">
                                  <a:latin typeface="Cambria Math" panose="02040503050406030204" pitchFamily="18" charset="0"/>
                                  <a:ea typeface="Cambria Math" panose="02040503050406030204" pitchFamily="18" charset="0"/>
                                </a:rPr>
                                <m:t>1</m:t>
                              </m:r>
                            </m:sub>
                            <m:sup>
                              <m:r>
                                <a:rPr lang="en-US" sz="1600" i="1">
                                  <a:latin typeface="Cambria Math" panose="02040503050406030204" pitchFamily="18" charset="0"/>
                                  <a:ea typeface="Cambria Math" panose="02040503050406030204" pitchFamily="18" charset="0"/>
                                </a:rPr>
                                <m:t>2</m:t>
                              </m:r>
                            </m:sup>
                          </m:sSubSup>
                        </m:e>
                      </m:mr>
                      <m:mr>
                        <m:e>
                          <m:r>
                            <a:rPr lang="en-US" sz="1600" i="1" smtClean="0">
                              <a:latin typeface="Cambria Math" panose="02040503050406030204" pitchFamily="18" charset="0"/>
                              <a:ea typeface="Cambria Math" panose="02040503050406030204" pitchFamily="18" charset="0"/>
                            </a:rPr>
                            <m:t>⋮</m:t>
                          </m:r>
                        </m:e>
                      </m:mr>
                      <m:m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𝑦</m:t>
                              </m:r>
                            </m:e>
                            <m:sub>
                              <m:r>
                                <a:rPr lang="en-US" sz="1600" b="0" i="1" smtClean="0">
                                  <a:latin typeface="Cambria Math" panose="02040503050406030204" pitchFamily="18" charset="0"/>
                                  <a:ea typeface="Cambria Math" panose="02040503050406030204" pitchFamily="18" charset="0"/>
                                </a:rPr>
                                <m:t>𝑛</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0</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𝑥</m:t>
                              </m:r>
                            </m:e>
                            <m:sub>
                              <m:r>
                                <a:rPr lang="en-US" sz="1600" b="0" i="1" smtClean="0">
                                  <a:latin typeface="Cambria Math" panose="02040503050406030204" pitchFamily="18" charset="0"/>
                                  <a:ea typeface="Cambria Math" panose="02040503050406030204" pitchFamily="18" charset="0"/>
                                </a:rPr>
                                <m:t>𝑛</m:t>
                              </m:r>
                            </m:sub>
                          </m:sSub>
                          <m:r>
                            <a:rPr lang="en-US" sz="160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2</m:t>
                              </m:r>
                            </m:sub>
                          </m:sSub>
                          <m:sSubSup>
                            <m:sSubSupPr>
                              <m:ctrlPr>
                                <a:rPr lang="en-US" sz="1600" i="1">
                                  <a:latin typeface="Cambria Math" panose="02040503050406030204" pitchFamily="18" charset="0"/>
                                  <a:ea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𝑥</m:t>
                              </m:r>
                            </m:e>
                            <m:sub>
                              <m:r>
                                <a:rPr lang="en-US" sz="1600" i="1">
                                  <a:latin typeface="Cambria Math" panose="02040503050406030204" pitchFamily="18" charset="0"/>
                                  <a:ea typeface="Cambria Math" panose="02040503050406030204" pitchFamily="18" charset="0"/>
                                </a:rPr>
                                <m:t>𝑛</m:t>
                              </m:r>
                            </m:sub>
                            <m:sup>
                              <m:r>
                                <a:rPr lang="en-US" sz="1600" i="1">
                                  <a:latin typeface="Cambria Math" panose="02040503050406030204" pitchFamily="18" charset="0"/>
                                  <a:ea typeface="Cambria Math" panose="02040503050406030204" pitchFamily="18" charset="0"/>
                                </a:rPr>
                                <m:t>2</m:t>
                              </m:r>
                            </m:sup>
                          </m:sSubSup>
                        </m:e>
                      </m:mr>
                    </m:m>
                    <m:r>
                      <a:rPr lang="en-US" sz="1600" i="1">
                        <a:latin typeface="Cambria Math" panose="02040503050406030204" pitchFamily="18" charset="0"/>
                        <a:ea typeface="Cambria Math" panose="02040503050406030204" pitchFamily="18" charset="0"/>
                      </a:rPr>
                      <m:t> </m:t>
                    </m:r>
                  </m:oMath>
                </a14:m>
                <a:r>
                  <a:rPr lang="en-US" sz="1600" dirty="0">
                    <a:latin typeface="Arial" panose="020B0604020202020204" pitchFamily="34" charset="0"/>
                    <a:cs typeface="Arial" panose="020B0604020202020204" pitchFamily="34" charset="0"/>
                    <a:sym typeface="Wingdings" pitchFamily="2" charset="2"/>
                  </a:rPr>
                  <a:t></a:t>
                </a:r>
                <a14:m>
                  <m:oMath xmlns:m="http://schemas.openxmlformats.org/officeDocument/2006/math">
                    <m:r>
                      <a:rPr lang="en-US" sz="1600" b="1" i="1">
                        <a:latin typeface="Cambria Math" panose="02040503050406030204" pitchFamily="18" charset="0"/>
                        <a:ea typeface="Cambria Math" panose="02040503050406030204" pitchFamily="18" charset="0"/>
                      </a:rPr>
                      <m:t>𝒚</m:t>
                    </m:r>
                    <m:r>
                      <a:rPr lang="en-US" sz="1600" b="1" i="1" smtClean="0">
                        <a:latin typeface="Cambria Math" panose="02040503050406030204" pitchFamily="18" charset="0"/>
                        <a:ea typeface="Cambria Math" panose="02040503050406030204" pitchFamily="18" charset="0"/>
                      </a:rPr>
                      <m:t>=</m:t>
                    </m:r>
                    <m:d>
                      <m:dPr>
                        <m:begChr m:val="["/>
                        <m:endChr m:val="]"/>
                        <m:ctrlPr>
                          <a:rPr lang="en-US" sz="1600" i="1">
                            <a:latin typeface="Cambria Math" panose="02040503050406030204" pitchFamily="18" charset="0"/>
                            <a:ea typeface="Cambria Math" panose="02040503050406030204" pitchFamily="18" charset="0"/>
                          </a:rPr>
                        </m:ctrlPr>
                      </m:dPr>
                      <m:e>
                        <m:m>
                          <m:mPr>
                            <m:mcs>
                              <m:mc>
                                <m:mcPr>
                                  <m:count m:val="1"/>
                                  <m:mcJc m:val="center"/>
                                </m:mcPr>
                              </m:mc>
                            </m:mcs>
                            <m:ctrlPr>
                              <a:rPr lang="en-US" sz="1600" i="1" smtClean="0">
                                <a:latin typeface="Cambria Math" panose="02040503050406030204" pitchFamily="18" charset="0"/>
                                <a:ea typeface="Cambria Math" panose="02040503050406030204" pitchFamily="18" charset="0"/>
                              </a:rPr>
                            </m:ctrlPr>
                          </m:mPr>
                          <m:mr>
                            <m:e>
                              <m:sSub>
                                <m:sSubPr>
                                  <m:ctrlPr>
                                    <a:rPr lang="en-US" sz="1600" i="1">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𝑦</m:t>
                                  </m:r>
                                </m:e>
                                <m:sub>
                                  <m:r>
                                    <a:rPr lang="en-US" sz="1600" i="1">
                                      <a:latin typeface="Cambria Math" panose="02040503050406030204" pitchFamily="18" charset="0"/>
                                      <a:ea typeface="Cambria Math" panose="02040503050406030204" pitchFamily="18" charset="0"/>
                                    </a:rPr>
                                    <m:t>1</m:t>
                                  </m:r>
                                </m:sub>
                              </m:sSub>
                            </m:e>
                          </m:mr>
                          <m:mr>
                            <m:e>
                              <m:r>
                                <a:rPr lang="en-US" sz="1600" i="1">
                                  <a:latin typeface="Cambria Math" panose="02040503050406030204" pitchFamily="18" charset="0"/>
                                  <a:ea typeface="Cambria Math" panose="02040503050406030204" pitchFamily="18" charset="0"/>
                                </a:rPr>
                                <m:t>⋮</m:t>
                              </m:r>
                            </m:e>
                          </m:mr>
                          <m:mr>
                            <m:e>
                              <m:sSub>
                                <m:sSubPr>
                                  <m:ctrlPr>
                                    <a:rPr lang="en-US" sz="1600" i="1">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𝑦</m:t>
                                  </m:r>
                                </m:e>
                                <m:sub>
                                  <m:r>
                                    <a:rPr lang="en-US" sz="1600" i="1">
                                      <a:latin typeface="Cambria Math" panose="02040503050406030204" pitchFamily="18" charset="0"/>
                                      <a:ea typeface="Cambria Math" panose="02040503050406030204" pitchFamily="18" charset="0"/>
                                    </a:rPr>
                                    <m:t>𝑛</m:t>
                                  </m:r>
                                </m:sub>
                              </m:sSub>
                            </m:e>
                          </m:mr>
                        </m:m>
                      </m:e>
                    </m:d>
                    <m:r>
                      <a:rPr lang="en-US" sz="1600" b="0" i="1" smtClean="0">
                        <a:latin typeface="Cambria Math" panose="02040503050406030204" pitchFamily="18" charset="0"/>
                        <a:ea typeface="Cambria Math" panose="02040503050406030204" pitchFamily="18" charset="0"/>
                      </a:rPr>
                      <m:t>=</m:t>
                    </m:r>
                    <m:d>
                      <m:dPr>
                        <m:begChr m:val="["/>
                        <m:endChr m:val="]"/>
                        <m:ctrlPr>
                          <a:rPr lang="en-US" sz="1600" i="1" smtClean="0">
                            <a:latin typeface="Cambria Math" panose="02040503050406030204" pitchFamily="18" charset="0"/>
                            <a:ea typeface="Cambria Math" panose="02040503050406030204" pitchFamily="18" charset="0"/>
                          </a:rPr>
                        </m:ctrlPr>
                      </m:dPr>
                      <m:e>
                        <m:m>
                          <m:mPr>
                            <m:mcs>
                              <m:mc>
                                <m:mcPr>
                                  <m:count m:val="2"/>
                                  <m:mcJc m:val="center"/>
                                </m:mcPr>
                              </m:mc>
                            </m:mcs>
                            <m:ctrlPr>
                              <a:rPr lang="en-US" sz="1600" i="1">
                                <a:latin typeface="Cambria Math" panose="02040503050406030204" pitchFamily="18" charset="0"/>
                                <a:ea typeface="Cambria Math" panose="02040503050406030204" pitchFamily="18" charset="0"/>
                              </a:rPr>
                            </m:ctrlPr>
                          </m:mPr>
                          <m:mr>
                            <m:e>
                              <m:r>
                                <m:rPr>
                                  <m:brk m:alnAt="7"/>
                                </m:rPr>
                                <a:rPr lang="en-US" sz="1600" b="0" i="1" smtClean="0">
                                  <a:latin typeface="Cambria Math" panose="02040503050406030204" pitchFamily="18" charset="0"/>
                                  <a:ea typeface="Cambria Math" panose="02040503050406030204" pitchFamily="18" charset="0"/>
                                </a:rPr>
                                <m:t>1</m:t>
                              </m:r>
                            </m:e>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𝑥</m:t>
                                  </m:r>
                                </m:e>
                                <m:sub>
                                  <m:r>
                                    <a:rPr lang="en-US" sz="1600" i="1">
                                      <a:latin typeface="Cambria Math" panose="02040503050406030204" pitchFamily="18" charset="0"/>
                                      <a:ea typeface="Cambria Math" panose="02040503050406030204" pitchFamily="18" charset="0"/>
                                    </a:rPr>
                                    <m:t>1</m:t>
                                  </m:r>
                                </m:sub>
                              </m:sSub>
                            </m:e>
                          </m:mr>
                          <m:mr>
                            <m:e>
                              <m:r>
                                <a:rPr lang="en-US" sz="1600" i="1">
                                  <a:latin typeface="Cambria Math" panose="02040503050406030204" pitchFamily="18" charset="0"/>
                                  <a:ea typeface="Cambria Math" panose="02040503050406030204" pitchFamily="18" charset="0"/>
                                </a:rPr>
                                <m:t>⋮</m:t>
                              </m:r>
                            </m:e>
                            <m:e>
                              <m:r>
                                <a:rPr lang="en-US" sz="1600" i="1">
                                  <a:latin typeface="Cambria Math" panose="02040503050406030204" pitchFamily="18" charset="0"/>
                                  <a:ea typeface="Cambria Math" panose="02040503050406030204" pitchFamily="18" charset="0"/>
                                </a:rPr>
                                <m:t>⋮</m:t>
                              </m:r>
                            </m:e>
                          </m:mr>
                          <m:mr>
                            <m:e>
                              <m:r>
                                <a:rPr lang="en-US" sz="1600" b="0" i="1" smtClean="0">
                                  <a:latin typeface="Cambria Math" panose="02040503050406030204" pitchFamily="18" charset="0"/>
                                  <a:ea typeface="Cambria Math" panose="02040503050406030204" pitchFamily="18" charset="0"/>
                                </a:rPr>
                                <m:t>1</m:t>
                              </m:r>
                            </m:e>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𝑥</m:t>
                                  </m:r>
                                </m:e>
                                <m:sub>
                                  <m:r>
                                    <a:rPr lang="en-US" sz="1600" i="1">
                                      <a:latin typeface="Cambria Math" panose="02040503050406030204" pitchFamily="18" charset="0"/>
                                      <a:ea typeface="Cambria Math" panose="02040503050406030204" pitchFamily="18" charset="0"/>
                                    </a:rPr>
                                    <m:t>𝑛</m:t>
                                  </m:r>
                                </m:sub>
                              </m:sSub>
                            </m:e>
                          </m:mr>
                        </m:m>
                        <m:r>
                          <a:rPr lang="en-US" sz="1600" b="0" i="1" smtClean="0">
                            <a:latin typeface="Cambria Math" panose="02040503050406030204" pitchFamily="18" charset="0"/>
                            <a:ea typeface="Cambria Math" panose="02040503050406030204" pitchFamily="18" charset="0"/>
                          </a:rPr>
                          <m:t>   </m:t>
                        </m:r>
                        <m:m>
                          <m:mPr>
                            <m:mcs>
                              <m:mc>
                                <m:mcPr>
                                  <m:count m:val="1"/>
                                  <m:mcJc m:val="center"/>
                                </m:mcPr>
                              </m:mc>
                            </m:mcs>
                            <m:ctrlPr>
                              <a:rPr lang="en-US" sz="1600" i="1" smtClean="0">
                                <a:latin typeface="Cambria Math" panose="02040503050406030204" pitchFamily="18" charset="0"/>
                                <a:ea typeface="Cambria Math" panose="02040503050406030204" pitchFamily="18" charset="0"/>
                              </a:rPr>
                            </m:ctrlPr>
                          </m:mPr>
                          <m:mr>
                            <m:e>
                              <m:sSubSup>
                                <m:sSubSupPr>
                                  <m:ctrlPr>
                                    <a:rPr lang="en-US" sz="160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𝑥</m:t>
                                  </m:r>
                                </m:e>
                                <m:sub>
                                  <m:r>
                                    <a:rPr lang="en-US" sz="1600" b="0" i="1" smtClean="0">
                                      <a:latin typeface="Cambria Math" panose="02040503050406030204" pitchFamily="18" charset="0"/>
                                      <a:ea typeface="Cambria Math" panose="02040503050406030204" pitchFamily="18" charset="0"/>
                                    </a:rPr>
                                    <m:t>1</m:t>
                                  </m:r>
                                </m:sub>
                                <m:sup>
                                  <m:r>
                                    <a:rPr lang="en-US" sz="1600" b="0" i="1" smtClean="0">
                                      <a:latin typeface="Cambria Math" panose="02040503050406030204" pitchFamily="18" charset="0"/>
                                      <a:ea typeface="Cambria Math" panose="02040503050406030204" pitchFamily="18" charset="0"/>
                                    </a:rPr>
                                    <m:t>2</m:t>
                                  </m:r>
                                </m:sup>
                              </m:sSubSup>
                            </m:e>
                          </m:mr>
                          <m:mr>
                            <m:e>
                              <m:r>
                                <a:rPr lang="en-US" sz="1600" i="1">
                                  <a:latin typeface="Cambria Math" panose="02040503050406030204" pitchFamily="18" charset="0"/>
                                  <a:ea typeface="Cambria Math" panose="02040503050406030204" pitchFamily="18" charset="0"/>
                                </a:rPr>
                                <m:t>⋮</m:t>
                              </m:r>
                            </m:e>
                          </m:mr>
                          <m:mr>
                            <m:e>
                              <m:sSubSup>
                                <m:sSubSupPr>
                                  <m:ctrlPr>
                                    <a:rPr lang="en-US" sz="1600" i="1">
                                      <a:latin typeface="Cambria Math" panose="02040503050406030204" pitchFamily="18" charset="0"/>
                                      <a:ea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𝑥</m:t>
                                  </m:r>
                                </m:e>
                                <m:sub>
                                  <m:r>
                                    <a:rPr lang="en-US" sz="1600" b="0" i="1" smtClean="0">
                                      <a:latin typeface="Cambria Math" panose="02040503050406030204" pitchFamily="18" charset="0"/>
                                      <a:ea typeface="Cambria Math" panose="02040503050406030204" pitchFamily="18" charset="0"/>
                                    </a:rPr>
                                    <m:t>𝑛</m:t>
                                  </m:r>
                                </m:sub>
                                <m:sup>
                                  <m:r>
                                    <a:rPr lang="en-US" sz="1600" i="1">
                                      <a:latin typeface="Cambria Math" panose="02040503050406030204" pitchFamily="18" charset="0"/>
                                      <a:ea typeface="Cambria Math" panose="02040503050406030204" pitchFamily="18" charset="0"/>
                                    </a:rPr>
                                    <m:t>2</m:t>
                                  </m:r>
                                </m:sup>
                              </m:sSubSup>
                            </m:e>
                          </m:mr>
                        </m:m>
                      </m:e>
                    </m:d>
                    <m:d>
                      <m:dPr>
                        <m:begChr m:val="["/>
                        <m:endChr m:val="]"/>
                        <m:ctrlPr>
                          <a:rPr lang="en-US" sz="1600" i="1" smtClean="0">
                            <a:latin typeface="Cambria Math" panose="02040503050406030204" pitchFamily="18" charset="0"/>
                            <a:ea typeface="Cambria Math" panose="02040503050406030204" pitchFamily="18" charset="0"/>
                          </a:rPr>
                        </m:ctrlPr>
                      </m:dPr>
                      <m:e>
                        <m:m>
                          <m:mPr>
                            <m:mcs>
                              <m:mc>
                                <m:mcPr>
                                  <m:count m:val="1"/>
                                  <m:mcJc m:val="center"/>
                                </m:mcPr>
                              </m:mc>
                            </m:mcs>
                            <m:ctrlPr>
                              <a:rPr lang="en-US" sz="1600" i="1" smtClean="0">
                                <a:latin typeface="Cambria Math" panose="02040503050406030204" pitchFamily="18" charset="0"/>
                                <a:ea typeface="Cambria Math" panose="02040503050406030204" pitchFamily="18" charset="0"/>
                              </a:rPr>
                            </m:ctrlPr>
                          </m:mPr>
                          <m:m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0</m:t>
                                  </m:r>
                                </m:sub>
                              </m:sSub>
                            </m:e>
                          </m:mr>
                          <m:mr>
                            <m:e>
                              <m:eqArr>
                                <m:eqArrPr>
                                  <m:ctrlPr>
                                    <a:rPr lang="en-US" sz="1600" i="1">
                                      <a:latin typeface="Cambria Math" panose="02040503050406030204" pitchFamily="18" charset="0"/>
                                      <a:ea typeface="Cambria Math" panose="02040503050406030204" pitchFamily="18" charset="0"/>
                                    </a:rPr>
                                  </m:ctrlPr>
                                </m:eqArrP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1</m:t>
                                      </m:r>
                                    </m:sub>
                                  </m:sSub>
                                </m:e>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2</m:t>
                                      </m:r>
                                    </m:sub>
                                  </m:sSub>
                                </m:e>
                              </m:eqArr>
                            </m:e>
                          </m:mr>
                        </m:m>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𝑋</m:t>
                    </m:r>
                    <m:r>
                      <a:rPr lang="en-US" sz="1600" b="1" i="1" smtClean="0">
                        <a:latin typeface="Cambria Math" panose="02040503050406030204" pitchFamily="18" charset="0"/>
                        <a:ea typeface="Cambria Math" panose="02040503050406030204" pitchFamily="18" charset="0"/>
                      </a:rPr>
                      <m:t>𝜷</m:t>
                    </m:r>
                  </m:oMath>
                </a14:m>
                <a:r>
                  <a:rPr lang="en-US" sz="1600" b="1"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sym typeface="Wingdings" pitchFamily="2" charset="2"/>
                  </a:rPr>
                  <a:t> </a:t>
                </a:r>
                <a14:m>
                  <m:oMath xmlns:m="http://schemas.openxmlformats.org/officeDocument/2006/math">
                    <m:r>
                      <a:rPr lang="en-US" sz="1600" b="1" i="1">
                        <a:latin typeface="Cambria Math" panose="02040503050406030204" pitchFamily="18" charset="0"/>
                        <a:ea typeface="Cambria Math" panose="02040503050406030204" pitchFamily="18" charset="0"/>
                      </a:rPr>
                      <m:t>𝜷</m:t>
                    </m:r>
                  </m:oMath>
                </a14:m>
                <a:r>
                  <a:rPr lang="en-US" sz="1600" b="1"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sz="1600" i="1">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𝑋</m:t>
                            </m:r>
                          </m:e>
                          <m:sup>
                            <m:r>
                              <a:rPr lang="en-US" sz="1600" i="1">
                                <a:latin typeface="Cambria Math" panose="02040503050406030204" pitchFamily="18" charset="0"/>
                                <a:ea typeface="Cambria Math" panose="02040503050406030204" pitchFamily="18" charset="0"/>
                              </a:rPr>
                              <m:t>𝑇</m:t>
                            </m:r>
                          </m:sup>
                        </m:sSup>
                        <m:r>
                          <a:rPr lang="en-US" sz="1600" i="1">
                            <a:latin typeface="Cambria Math" panose="02040503050406030204" pitchFamily="18" charset="0"/>
                            <a:ea typeface="Cambria Math" panose="02040503050406030204" pitchFamily="18" charset="0"/>
                          </a:rPr>
                          <m:t>𝑋</m:t>
                        </m:r>
                        <m:r>
                          <a:rPr lang="en-US" sz="1600" i="1">
                            <a:latin typeface="Cambria Math" panose="02040503050406030204" pitchFamily="18" charset="0"/>
                            <a:ea typeface="Cambria Math" panose="02040503050406030204" pitchFamily="18" charset="0"/>
                          </a:rPr>
                          <m:t>)</m:t>
                        </m:r>
                      </m:e>
                      <m:sup>
                        <m:r>
                          <a:rPr lang="en-US" sz="1600" i="1">
                            <a:latin typeface="Cambria Math" panose="02040503050406030204" pitchFamily="18" charset="0"/>
                            <a:ea typeface="Cambria Math" panose="02040503050406030204" pitchFamily="18" charset="0"/>
                          </a:rPr>
                          <m:t>−1</m:t>
                        </m:r>
                      </m:sup>
                    </m:sSup>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𝑋</m:t>
                        </m:r>
                      </m:e>
                      <m:sup>
                        <m:r>
                          <a:rPr lang="en-US" sz="1600" i="1">
                            <a:latin typeface="Cambria Math" panose="02040503050406030204" pitchFamily="18" charset="0"/>
                            <a:ea typeface="Cambria Math" panose="02040503050406030204" pitchFamily="18" charset="0"/>
                          </a:rPr>
                          <m:t>𝑇</m:t>
                        </m:r>
                      </m:sup>
                    </m:sSup>
                    <m:r>
                      <a:rPr lang="en-US" sz="1600" b="1" i="1">
                        <a:latin typeface="Cambria Math" panose="02040503050406030204" pitchFamily="18" charset="0"/>
                        <a:ea typeface="Cambria Math" panose="02040503050406030204" pitchFamily="18" charset="0"/>
                      </a:rPr>
                      <m:t>𝒚</m:t>
                    </m:r>
                  </m:oMath>
                </a14:m>
                <a:r>
                  <a:rPr lang="en-US" sz="1600" dirty="0">
                    <a:latin typeface="Arial" panose="020B0604020202020204" pitchFamily="34" charset="0"/>
                    <a:cs typeface="Arial" panose="020B0604020202020204" pitchFamily="34" charset="0"/>
                  </a:rPr>
                  <a:t> </a:t>
                </a:r>
              </a:p>
              <a:p>
                <a:pPr>
                  <a:lnSpc>
                    <a:spcPct val="120000"/>
                  </a:lnSpc>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4E289CD4-C16B-685D-1091-A41660A6A0E0}"/>
                  </a:ext>
                </a:extLst>
              </p:cNvPr>
              <p:cNvSpPr>
                <a:spLocks noGrp="1" noRot="1" noChangeAspect="1" noMove="1" noResize="1" noEditPoints="1" noAdjustHandles="1" noChangeArrowheads="1" noChangeShapeType="1" noTextEdit="1"/>
              </p:cNvSpPr>
              <p:nvPr>
                <p:ph idx="1"/>
              </p:nvPr>
            </p:nvSpPr>
            <p:spPr>
              <a:xfrm>
                <a:off x="552965" y="1472641"/>
                <a:ext cx="8736227" cy="5066271"/>
              </a:xfrm>
              <a:blipFill>
                <a:blip r:embed="rId2"/>
                <a:stretch>
                  <a:fillRect l="-58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19932BD-4AFF-F8A8-7313-485EE5FEF3EB}"/>
              </a:ext>
            </a:extLst>
          </p:cNvPr>
          <p:cNvSpPr>
            <a:spLocks noGrp="1"/>
          </p:cNvSpPr>
          <p:nvPr>
            <p:ph type="sldNum" sz="quarter" idx="12"/>
          </p:nvPr>
        </p:nvSpPr>
        <p:spPr/>
        <p:txBody>
          <a:bodyPr/>
          <a:lstStyle/>
          <a:p>
            <a:fld id="{753F1077-7B91-4D11-8473-7F9D495CD0E2}" type="slidenum">
              <a:rPr lang="en-SG" smtClean="0"/>
              <a:t>22</a:t>
            </a:fld>
            <a:endParaRPr lang="en-SG"/>
          </a:p>
        </p:txBody>
      </p:sp>
      <p:pic>
        <p:nvPicPr>
          <p:cNvPr id="6" name="Picture 5">
            <a:extLst>
              <a:ext uri="{FF2B5EF4-FFF2-40B4-BE49-F238E27FC236}">
                <a16:creationId xmlns:a16="http://schemas.microsoft.com/office/drawing/2014/main" id="{7EDEFFF7-FB43-40E1-9946-19FA9B4CB29A}"/>
              </a:ext>
            </a:extLst>
          </p:cNvPr>
          <p:cNvPicPr>
            <a:picLocks noChangeAspect="1"/>
          </p:cNvPicPr>
          <p:nvPr/>
        </p:nvPicPr>
        <p:blipFill>
          <a:blip r:embed="rId3"/>
          <a:stretch>
            <a:fillRect/>
          </a:stretch>
        </p:blipFill>
        <p:spPr>
          <a:xfrm>
            <a:off x="9356764" y="3241326"/>
            <a:ext cx="2483708" cy="2692786"/>
          </a:xfrm>
          <a:prstGeom prst="rect">
            <a:avLst/>
          </a:prstGeom>
        </p:spPr>
      </p:pic>
    </p:spTree>
    <p:extLst>
      <p:ext uri="{BB962C8B-B14F-4D97-AF65-F5344CB8AC3E}">
        <p14:creationId xmlns:p14="http://schemas.microsoft.com/office/powerpoint/2010/main" val="742103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B179-E0D2-67F5-ECAF-6BB849039E57}"/>
              </a:ext>
            </a:extLst>
          </p:cNvPr>
          <p:cNvSpPr>
            <a:spLocks noGrp="1"/>
          </p:cNvSpPr>
          <p:nvPr>
            <p:ph type="title"/>
          </p:nvPr>
        </p:nvSpPr>
        <p:spPr>
          <a:xfrm>
            <a:off x="838200" y="2404940"/>
            <a:ext cx="10515600" cy="1325563"/>
          </a:xfrm>
        </p:spPr>
        <p:txBody>
          <a:bodyPr/>
          <a:lstStyle/>
          <a:p>
            <a:pPr algn="ctr"/>
            <a:r>
              <a:rPr lang="en-US" dirty="0">
                <a:latin typeface="Arial" panose="020B0604020202020204" pitchFamily="34" charset="0"/>
                <a:cs typeface="Arial" panose="020B0604020202020204" pitchFamily="34" charset="0"/>
              </a:rPr>
              <a:t>End</a:t>
            </a:r>
          </a:p>
        </p:txBody>
      </p:sp>
      <p:sp>
        <p:nvSpPr>
          <p:cNvPr id="4" name="Slide Number Placeholder 3">
            <a:extLst>
              <a:ext uri="{FF2B5EF4-FFF2-40B4-BE49-F238E27FC236}">
                <a16:creationId xmlns:a16="http://schemas.microsoft.com/office/drawing/2014/main" id="{533335F2-BF4E-66BE-1DD5-37DD312244D4}"/>
              </a:ext>
            </a:extLst>
          </p:cNvPr>
          <p:cNvSpPr>
            <a:spLocks noGrp="1"/>
          </p:cNvSpPr>
          <p:nvPr>
            <p:ph type="sldNum" sz="quarter" idx="12"/>
          </p:nvPr>
        </p:nvSpPr>
        <p:spPr/>
        <p:txBody>
          <a:bodyPr/>
          <a:lstStyle/>
          <a:p>
            <a:fld id="{753F1077-7B91-4D11-8473-7F9D495CD0E2}" type="slidenum">
              <a:rPr lang="en-SG" smtClean="0"/>
              <a:t>23</a:t>
            </a:fld>
            <a:endParaRPr lang="en-SG"/>
          </a:p>
        </p:txBody>
      </p:sp>
    </p:spTree>
    <p:extLst>
      <p:ext uri="{BB962C8B-B14F-4D97-AF65-F5344CB8AC3E}">
        <p14:creationId xmlns:p14="http://schemas.microsoft.com/office/powerpoint/2010/main" val="9300032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3CF48-1529-87CA-674B-1E25043CD31D}"/>
              </a:ext>
            </a:extLst>
          </p:cNvPr>
          <p:cNvSpPr>
            <a:spLocks noGrp="1"/>
          </p:cNvSpPr>
          <p:nvPr>
            <p:ph type="title"/>
          </p:nvPr>
        </p:nvSpPr>
        <p:spPr/>
        <p:txBody>
          <a:bodyPr/>
          <a:lstStyle/>
          <a:p>
            <a:r>
              <a:rPr lang="en-US" dirty="0">
                <a:solidFill>
                  <a:srgbClr val="FF0000"/>
                </a:solidFill>
              </a:rPr>
              <a:t>Additional notes:</a:t>
            </a:r>
          </a:p>
        </p:txBody>
      </p:sp>
      <p:sp>
        <p:nvSpPr>
          <p:cNvPr id="3" name="Content Placeholder 2">
            <a:extLst>
              <a:ext uri="{FF2B5EF4-FFF2-40B4-BE49-F238E27FC236}">
                <a16:creationId xmlns:a16="http://schemas.microsoft.com/office/drawing/2014/main" id="{5FE182D7-31AB-062D-9984-496DC5846E2D}"/>
              </a:ext>
            </a:extLst>
          </p:cNvPr>
          <p:cNvSpPr>
            <a:spLocks noGrp="1"/>
          </p:cNvSpPr>
          <p:nvPr>
            <p:ph idx="1"/>
          </p:nvPr>
        </p:nvSpPr>
        <p:spPr/>
        <p:txBody>
          <a:bodyPr>
            <a:normAutofit fontScale="92500" lnSpcReduction="10000"/>
          </a:bodyPr>
          <a:lstStyle/>
          <a:p>
            <a:pPr>
              <a:lnSpc>
                <a:spcPct val="110000"/>
              </a:lnSpc>
            </a:pPr>
            <a:r>
              <a:rPr lang="en-US" dirty="0">
                <a:latin typeface="Arial" panose="020B0604020202020204" pitchFamily="34" charset="0"/>
                <a:cs typeface="Arial" panose="020B0604020202020204" pitchFamily="34" charset="0"/>
              </a:rPr>
              <a:t>Differences between LU and QR factorization</a:t>
            </a:r>
          </a:p>
          <a:p>
            <a:pPr lvl="1">
              <a:lnSpc>
                <a:spcPct val="110000"/>
              </a:lnSpc>
              <a:buFont typeface="Courier New" panose="02070309020205020404" pitchFamily="49" charset="0"/>
              <a:buChar char="o"/>
            </a:pPr>
            <a:r>
              <a:rPr lang="en-SG" b="0" i="0" dirty="0">
                <a:solidFill>
                  <a:srgbClr val="000000"/>
                </a:solidFill>
                <a:effectLst/>
                <a:latin typeface="Arial" panose="020B0604020202020204" pitchFamily="34" charset="0"/>
                <a:cs typeface="Arial" panose="020B0604020202020204" pitchFamily="34" charset="0"/>
              </a:rPr>
              <a:t>LU is applied to </a:t>
            </a:r>
            <a:r>
              <a:rPr lang="en-SG" dirty="0">
                <a:solidFill>
                  <a:srgbClr val="000000"/>
                </a:solidFill>
                <a:latin typeface="Arial" panose="020B0604020202020204" pitchFamily="34" charset="0"/>
                <a:cs typeface="Arial" panose="020B0604020202020204" pitchFamily="34" charset="0"/>
              </a:rPr>
              <a:t>any</a:t>
            </a:r>
            <a:r>
              <a:rPr lang="en-SG" b="0" i="0" dirty="0">
                <a:solidFill>
                  <a:srgbClr val="000000"/>
                </a:solidFill>
                <a:effectLst/>
                <a:latin typeface="Arial" panose="020B0604020202020204" pitchFamily="34" charset="0"/>
                <a:cs typeface="Arial" panose="020B0604020202020204" pitchFamily="34" charset="0"/>
              </a:rPr>
              <a:t> square matrix, QR is applied to a matrix with independent columns</a:t>
            </a:r>
          </a:p>
          <a:p>
            <a:pPr lvl="1">
              <a:lnSpc>
                <a:spcPct val="110000"/>
              </a:lnSpc>
              <a:buFont typeface="Courier New" panose="02070309020205020404" pitchFamily="49" charset="0"/>
              <a:buChar char="o"/>
            </a:pPr>
            <a:r>
              <a:rPr lang="en-SG" b="0" i="0" dirty="0">
                <a:solidFill>
                  <a:srgbClr val="000000"/>
                </a:solidFill>
                <a:effectLst/>
                <a:latin typeface="Arial" panose="020B0604020202020204" pitchFamily="34" charset="0"/>
                <a:cs typeface="Arial" panose="020B0604020202020204" pitchFamily="34" charset="0"/>
              </a:rPr>
              <a:t>LU </a:t>
            </a:r>
            <a:r>
              <a:rPr lang="en-US" dirty="0">
                <a:latin typeface="Arial" panose="020B0604020202020204" pitchFamily="34" charset="0"/>
                <a:cs typeface="Arial" panose="020B0604020202020204" pitchFamily="34" charset="0"/>
              </a:rPr>
              <a:t>factorization produces an upper-triangle and a lower-triangle matrix</a:t>
            </a:r>
          </a:p>
          <a:p>
            <a:pPr lvl="1">
              <a:lnSpc>
                <a:spcPct val="110000"/>
              </a:lnSpc>
              <a:buFont typeface="Courier New" panose="02070309020205020404" pitchFamily="49" charset="0"/>
              <a:buChar char="o"/>
            </a:pPr>
            <a:r>
              <a:rPr lang="en-US" b="0" i="0" dirty="0">
                <a:solidFill>
                  <a:srgbClr val="000000"/>
                </a:solidFill>
                <a:effectLst/>
                <a:latin typeface="Arial" panose="020B0604020202020204" pitchFamily="34" charset="0"/>
                <a:cs typeface="Arial" panose="020B0604020202020204" pitchFamily="34" charset="0"/>
              </a:rPr>
              <a:t>QR </a:t>
            </a:r>
            <a:r>
              <a:rPr lang="en-US" dirty="0">
                <a:latin typeface="Arial" panose="020B0604020202020204" pitchFamily="34" charset="0"/>
                <a:cs typeface="Arial" panose="020B0604020202020204" pitchFamily="34" charset="0"/>
              </a:rPr>
              <a:t>factorization produces an orthonormal matrix and an upper-triangle </a:t>
            </a:r>
            <a:endParaRPr lang="en-SG" b="0" i="0" dirty="0">
              <a:solidFill>
                <a:srgbClr val="000000"/>
              </a:solidFill>
              <a:effectLst/>
              <a:latin typeface="Arial" panose="020B0604020202020204" pitchFamily="34" charset="0"/>
              <a:cs typeface="Arial" panose="020B0604020202020204" pitchFamily="34" charset="0"/>
            </a:endParaRPr>
          </a:p>
          <a:p>
            <a:pPr lvl="1">
              <a:lnSpc>
                <a:spcPct val="110000"/>
              </a:lnSpc>
              <a:buFont typeface="Courier New" panose="02070309020205020404" pitchFamily="49" charset="0"/>
              <a:buChar char="o"/>
            </a:pPr>
            <a:r>
              <a:rPr lang="en-SG" b="0" i="0" dirty="0">
                <a:solidFill>
                  <a:srgbClr val="000000"/>
                </a:solidFill>
                <a:effectLst/>
                <a:latin typeface="Arial" panose="020B0604020202020204" pitchFamily="34" charset="0"/>
                <a:cs typeface="Arial" panose="020B0604020202020204" pitchFamily="34" charset="0"/>
              </a:rPr>
              <a:t>Find LU factorization through Gaussian elimination</a:t>
            </a:r>
          </a:p>
          <a:p>
            <a:pPr lvl="1">
              <a:lnSpc>
                <a:spcPct val="110000"/>
              </a:lnSpc>
              <a:buFont typeface="Courier New" panose="02070309020205020404" pitchFamily="49" charset="0"/>
              <a:buChar char="o"/>
            </a:pPr>
            <a:r>
              <a:rPr lang="en-SG" b="0" i="0" dirty="0">
                <a:solidFill>
                  <a:srgbClr val="000000"/>
                </a:solidFill>
                <a:effectLst/>
                <a:latin typeface="Arial" panose="020B0604020202020204" pitchFamily="34" charset="0"/>
                <a:cs typeface="Arial" panose="020B0604020202020204" pitchFamily="34" charset="0"/>
              </a:rPr>
              <a:t>Find QR factorization using the Gram-Schmidt algorithm</a:t>
            </a:r>
          </a:p>
          <a:p>
            <a:pPr lvl="1">
              <a:lnSpc>
                <a:spcPct val="110000"/>
              </a:lnSpc>
              <a:buFont typeface="Courier New" panose="02070309020205020404" pitchFamily="49" charset="0"/>
              <a:buChar char="o"/>
            </a:pPr>
            <a:r>
              <a:rPr lang="en-SG" b="0" i="0" dirty="0">
                <a:solidFill>
                  <a:srgbClr val="000000"/>
                </a:solidFill>
                <a:effectLst/>
                <a:latin typeface="Arial" panose="020B0604020202020204" pitchFamily="34" charset="0"/>
                <a:cs typeface="Arial" panose="020B0604020202020204" pitchFamily="34" charset="0"/>
              </a:rPr>
              <a:t>Different use cases:</a:t>
            </a:r>
          </a:p>
          <a:p>
            <a:pPr lvl="2">
              <a:lnSpc>
                <a:spcPct val="110000"/>
              </a:lnSpc>
              <a:buFont typeface="Courier New" panose="02070309020205020404" pitchFamily="49" charset="0"/>
              <a:buChar char="o"/>
            </a:pPr>
            <a:r>
              <a:rPr lang="en-SG" b="0" i="0" dirty="0">
                <a:solidFill>
                  <a:srgbClr val="000000"/>
                </a:solidFill>
                <a:effectLst/>
                <a:latin typeface="Arial" panose="020B0604020202020204" pitchFamily="34" charset="0"/>
                <a:cs typeface="Arial" panose="020B0604020202020204" pitchFamily="34" charset="0"/>
              </a:rPr>
              <a:t>LU factorization is used to find solutions of systems of linear equations, matrix inversion, and matrix determinant. </a:t>
            </a:r>
          </a:p>
          <a:p>
            <a:pPr lvl="2">
              <a:lnSpc>
                <a:spcPct val="110000"/>
              </a:lnSpc>
              <a:buFont typeface="Courier New" panose="02070309020205020404" pitchFamily="49" charset="0"/>
              <a:buChar char="o"/>
            </a:pPr>
            <a:r>
              <a:rPr lang="en-SG" b="0" i="0" dirty="0">
                <a:solidFill>
                  <a:srgbClr val="000000"/>
                </a:solidFill>
                <a:effectLst/>
                <a:latin typeface="Arial" panose="020B0604020202020204" pitchFamily="34" charset="0"/>
                <a:cs typeface="Arial" panose="020B0604020202020204" pitchFamily="34" charset="0"/>
              </a:rPr>
              <a:t>QR factorization is used in least-squares, eigenvalue, and signal processing.</a:t>
            </a:r>
          </a:p>
          <a:p>
            <a:pPr>
              <a:lnSpc>
                <a:spcPct val="110000"/>
              </a:lnSpc>
            </a:pP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BD2C8AEE-6345-AD4A-13FE-1045B98F2B05}"/>
              </a:ext>
            </a:extLst>
          </p:cNvPr>
          <p:cNvSpPr>
            <a:spLocks noGrp="1"/>
          </p:cNvSpPr>
          <p:nvPr>
            <p:ph type="sldNum" sz="quarter" idx="12"/>
          </p:nvPr>
        </p:nvSpPr>
        <p:spPr/>
        <p:txBody>
          <a:bodyPr/>
          <a:lstStyle/>
          <a:p>
            <a:fld id="{753F1077-7B91-4D11-8473-7F9D495CD0E2}" type="slidenum">
              <a:rPr lang="en-SG" smtClean="0"/>
              <a:t>24</a:t>
            </a:fld>
            <a:endParaRPr lang="en-SG"/>
          </a:p>
        </p:txBody>
      </p:sp>
    </p:spTree>
    <p:extLst>
      <p:ext uri="{BB962C8B-B14F-4D97-AF65-F5344CB8AC3E}">
        <p14:creationId xmlns:p14="http://schemas.microsoft.com/office/powerpoint/2010/main" val="1026788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8FC05-E904-4306-A0DE-8EF932C11A48}"/>
              </a:ext>
            </a:extLst>
          </p:cNvPr>
          <p:cNvSpPr>
            <a:spLocks noGrp="1"/>
          </p:cNvSpPr>
          <p:nvPr>
            <p:ph type="title"/>
          </p:nvPr>
        </p:nvSpPr>
        <p:spPr>
          <a:xfrm>
            <a:off x="565840" y="76611"/>
            <a:ext cx="10515600" cy="1325563"/>
          </a:xfrm>
        </p:spPr>
        <p:txBody>
          <a:bodyPr/>
          <a:lstStyle/>
          <a:p>
            <a:r>
              <a:rPr lang="en-US" dirty="0"/>
              <a:t>Syllabus for Part 2</a:t>
            </a:r>
          </a:p>
        </p:txBody>
      </p:sp>
      <p:sp>
        <p:nvSpPr>
          <p:cNvPr id="4" name="Slide Number Placeholder 3">
            <a:extLst>
              <a:ext uri="{FF2B5EF4-FFF2-40B4-BE49-F238E27FC236}">
                <a16:creationId xmlns:a16="http://schemas.microsoft.com/office/drawing/2014/main" id="{F056923F-4D9D-42DB-A9DD-08226BB4C6EE}"/>
              </a:ext>
            </a:extLst>
          </p:cNvPr>
          <p:cNvSpPr>
            <a:spLocks noGrp="1"/>
          </p:cNvSpPr>
          <p:nvPr>
            <p:ph type="sldNum" sz="quarter" idx="12"/>
          </p:nvPr>
        </p:nvSpPr>
        <p:spPr/>
        <p:txBody>
          <a:bodyPr/>
          <a:lstStyle/>
          <a:p>
            <a:fld id="{753F1077-7B91-4D11-8473-7F9D495CD0E2}" type="slidenum">
              <a:rPr lang="en-SG" smtClean="0"/>
              <a:t>3</a:t>
            </a:fld>
            <a:endParaRPr lang="en-SG"/>
          </a:p>
        </p:txBody>
      </p:sp>
      <p:sp>
        <p:nvSpPr>
          <p:cNvPr id="3" name="TextBox 2">
            <a:extLst>
              <a:ext uri="{FF2B5EF4-FFF2-40B4-BE49-F238E27FC236}">
                <a16:creationId xmlns:a16="http://schemas.microsoft.com/office/drawing/2014/main" id="{0E7F24F1-7960-4669-9771-26488780B62F}"/>
              </a:ext>
            </a:extLst>
          </p:cNvPr>
          <p:cNvSpPr txBox="1"/>
          <p:nvPr/>
        </p:nvSpPr>
        <p:spPr>
          <a:xfrm>
            <a:off x="4023360" y="6156960"/>
            <a:ext cx="1802096" cy="369332"/>
          </a:xfrm>
          <a:prstGeom prst="rect">
            <a:avLst/>
          </a:prstGeom>
          <a:noFill/>
        </p:spPr>
        <p:txBody>
          <a:bodyPr wrap="none" rtlCol="0">
            <a:spAutoFit/>
          </a:bodyPr>
          <a:lstStyle/>
          <a:p>
            <a:r>
              <a:rPr lang="en-US" dirty="0"/>
              <a:t>Table 1: schedule</a:t>
            </a:r>
          </a:p>
        </p:txBody>
      </p:sp>
      <p:graphicFrame>
        <p:nvGraphicFramePr>
          <p:cNvPr id="9" name="Content Placeholder 8">
            <a:extLst>
              <a:ext uri="{FF2B5EF4-FFF2-40B4-BE49-F238E27FC236}">
                <a16:creationId xmlns:a16="http://schemas.microsoft.com/office/drawing/2014/main" id="{9D5EE46F-0BF7-486D-77BA-C012BD968BDC}"/>
              </a:ext>
            </a:extLst>
          </p:cNvPr>
          <p:cNvGraphicFramePr>
            <a:graphicFrameLocks noGrp="1"/>
          </p:cNvGraphicFramePr>
          <p:nvPr>
            <p:ph idx="1"/>
          </p:nvPr>
        </p:nvGraphicFramePr>
        <p:xfrm>
          <a:off x="734828" y="1300566"/>
          <a:ext cx="8379159" cy="4682001"/>
        </p:xfrm>
        <a:graphic>
          <a:graphicData uri="http://schemas.openxmlformats.org/drawingml/2006/table">
            <a:tbl>
              <a:tblPr firstRow="1" firstCol="1" bandRow="1" bandCol="1">
                <a:tableStyleId>{5C22544A-7EE6-4342-B048-85BDC9FD1C3A}</a:tableStyleId>
              </a:tblPr>
              <a:tblGrid>
                <a:gridCol w="1058657">
                  <a:extLst>
                    <a:ext uri="{9D8B030D-6E8A-4147-A177-3AD203B41FA5}">
                      <a16:colId xmlns:a16="http://schemas.microsoft.com/office/drawing/2014/main" val="3531719582"/>
                    </a:ext>
                  </a:extLst>
                </a:gridCol>
                <a:gridCol w="3437615">
                  <a:extLst>
                    <a:ext uri="{9D8B030D-6E8A-4147-A177-3AD203B41FA5}">
                      <a16:colId xmlns:a16="http://schemas.microsoft.com/office/drawing/2014/main" val="1707074285"/>
                    </a:ext>
                  </a:extLst>
                </a:gridCol>
                <a:gridCol w="1987827">
                  <a:extLst>
                    <a:ext uri="{9D8B030D-6E8A-4147-A177-3AD203B41FA5}">
                      <a16:colId xmlns:a16="http://schemas.microsoft.com/office/drawing/2014/main" val="144180308"/>
                    </a:ext>
                  </a:extLst>
                </a:gridCol>
                <a:gridCol w="1895060">
                  <a:extLst>
                    <a:ext uri="{9D8B030D-6E8A-4147-A177-3AD203B41FA5}">
                      <a16:colId xmlns:a16="http://schemas.microsoft.com/office/drawing/2014/main" val="1354466032"/>
                    </a:ext>
                  </a:extLst>
                </a:gridCol>
              </a:tblGrid>
              <a:tr h="722256">
                <a:tc>
                  <a:txBody>
                    <a:bodyPr/>
                    <a:lstStyle/>
                    <a:p>
                      <a:pPr algn="ctr"/>
                      <a:r>
                        <a:rPr lang="en-GB" sz="2400">
                          <a:effectLst/>
                        </a:rPr>
                        <a:t>Chapter</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tc>
                <a:tc>
                  <a:txBody>
                    <a:bodyPr/>
                    <a:lstStyle/>
                    <a:p>
                      <a:pPr algn="ctr"/>
                      <a:r>
                        <a:rPr lang="en-GB" sz="2400">
                          <a:effectLst/>
                        </a:rPr>
                        <a:t>Topics</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tc>
                <a:tc>
                  <a:txBody>
                    <a:bodyPr/>
                    <a:lstStyle/>
                    <a:p>
                      <a:pPr algn="ctr"/>
                      <a:r>
                        <a:rPr lang="en-GB" sz="2400">
                          <a:effectLst/>
                        </a:rPr>
                        <a:t>Week (Lecture)</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tc>
                <a:tc>
                  <a:txBody>
                    <a:bodyPr/>
                    <a:lstStyle/>
                    <a:p>
                      <a:pPr algn="ctr"/>
                      <a:r>
                        <a:rPr lang="en-GB" sz="2400">
                          <a:effectLst/>
                        </a:rPr>
                        <a:t>Week (Tut)</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tc>
                <a:extLst>
                  <a:ext uri="{0D108BD9-81ED-4DB2-BD59-A6C34878D82A}">
                    <a16:rowId xmlns:a16="http://schemas.microsoft.com/office/drawing/2014/main" val="2974584"/>
                  </a:ext>
                </a:extLst>
              </a:tr>
              <a:tr h="1036733">
                <a:tc>
                  <a:txBody>
                    <a:bodyPr/>
                    <a:lstStyle/>
                    <a:p>
                      <a:pPr algn="ctr"/>
                      <a:r>
                        <a:rPr lang="en-GB" sz="2400">
                          <a:effectLst/>
                        </a:rPr>
                        <a:t>6</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tc>
                <a:tc>
                  <a:txBody>
                    <a:bodyPr/>
                    <a:lstStyle/>
                    <a:p>
                      <a:r>
                        <a:rPr lang="en-GB" sz="2400" dirty="0">
                          <a:effectLst/>
                        </a:rPr>
                        <a:t>Orthogonality </a:t>
                      </a:r>
                      <a:endParaRPr lang="en-SG"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tc>
                  <a:txBody>
                    <a:bodyPr/>
                    <a:lstStyle/>
                    <a:p>
                      <a:r>
                        <a:rPr lang="en-GB" sz="2400" dirty="0">
                          <a:effectLst/>
                        </a:rPr>
                        <a:t>8-9</a:t>
                      </a:r>
                      <a:endParaRPr lang="en-SG"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tc>
                  <a:txBody>
                    <a:bodyPr/>
                    <a:lstStyle/>
                    <a:p>
                      <a:r>
                        <a:rPr lang="en-GB" sz="2400" dirty="0">
                          <a:effectLst/>
                        </a:rPr>
                        <a:t>9-10</a:t>
                      </a:r>
                      <a:endParaRPr lang="en-SG"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extLst>
                  <a:ext uri="{0D108BD9-81ED-4DB2-BD59-A6C34878D82A}">
                    <a16:rowId xmlns:a16="http://schemas.microsoft.com/office/drawing/2014/main" val="1138433205"/>
                  </a:ext>
                </a:extLst>
              </a:tr>
              <a:tr h="948610">
                <a:tc>
                  <a:txBody>
                    <a:bodyPr/>
                    <a:lstStyle/>
                    <a:p>
                      <a:pPr algn="ctr"/>
                      <a:r>
                        <a:rPr lang="en-GB" sz="2400">
                          <a:effectLst/>
                        </a:rPr>
                        <a:t>7</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tc>
                <a:tc>
                  <a:txBody>
                    <a:bodyPr/>
                    <a:lstStyle/>
                    <a:p>
                      <a:r>
                        <a:rPr lang="en-GB" sz="2400">
                          <a:effectLst/>
                        </a:rPr>
                        <a:t>Least Squares</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tc>
                  <a:txBody>
                    <a:bodyPr/>
                    <a:lstStyle/>
                    <a:p>
                      <a:r>
                        <a:rPr lang="en-GB" sz="2400">
                          <a:effectLst/>
                        </a:rPr>
                        <a:t>9-10</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tc>
                  <a:txBody>
                    <a:bodyPr/>
                    <a:lstStyle/>
                    <a:p>
                      <a:r>
                        <a:rPr lang="en-GB" sz="2400" dirty="0">
                          <a:effectLst/>
                        </a:rPr>
                        <a:t>10-11</a:t>
                      </a:r>
                      <a:endParaRPr lang="en-SG"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extLst>
                  <a:ext uri="{0D108BD9-81ED-4DB2-BD59-A6C34878D82A}">
                    <a16:rowId xmlns:a16="http://schemas.microsoft.com/office/drawing/2014/main" val="2283079318"/>
                  </a:ext>
                </a:extLst>
              </a:tr>
              <a:tr h="948610">
                <a:tc>
                  <a:txBody>
                    <a:bodyPr/>
                    <a:lstStyle/>
                    <a:p>
                      <a:pPr algn="ctr"/>
                      <a:r>
                        <a:rPr lang="en-GB" sz="2400">
                          <a:effectLst/>
                        </a:rPr>
                        <a:t>8</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tc>
                <a:tc>
                  <a:txBody>
                    <a:bodyPr/>
                    <a:lstStyle/>
                    <a:p>
                      <a:r>
                        <a:rPr lang="en-GB" sz="2400">
                          <a:effectLst/>
                        </a:rPr>
                        <a:t>EigenValue and Eigenvectors</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tc>
                  <a:txBody>
                    <a:bodyPr/>
                    <a:lstStyle/>
                    <a:p>
                      <a:r>
                        <a:rPr lang="en-GB" sz="2400">
                          <a:effectLst/>
                        </a:rPr>
                        <a:t>11-12</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tc>
                  <a:txBody>
                    <a:bodyPr/>
                    <a:lstStyle/>
                    <a:p>
                      <a:r>
                        <a:rPr lang="en-GB" sz="2400" dirty="0">
                          <a:effectLst/>
                        </a:rPr>
                        <a:t>12-13</a:t>
                      </a:r>
                      <a:endParaRPr lang="en-SG"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extLst>
                  <a:ext uri="{0D108BD9-81ED-4DB2-BD59-A6C34878D82A}">
                    <a16:rowId xmlns:a16="http://schemas.microsoft.com/office/drawing/2014/main" val="3830976206"/>
                  </a:ext>
                </a:extLst>
              </a:tr>
              <a:tr h="1010813">
                <a:tc>
                  <a:txBody>
                    <a:bodyPr/>
                    <a:lstStyle/>
                    <a:p>
                      <a:pPr algn="ctr"/>
                      <a:r>
                        <a:rPr lang="en-GB" sz="2400">
                          <a:effectLst/>
                        </a:rPr>
                        <a:t>9</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tc>
                <a:tc>
                  <a:txBody>
                    <a:bodyPr/>
                    <a:lstStyle/>
                    <a:p>
                      <a:r>
                        <a:rPr lang="en-GB" sz="2400" dirty="0">
                          <a:effectLst/>
                        </a:rPr>
                        <a:t>Singular Value Decomposition (SVD) </a:t>
                      </a:r>
                      <a:endParaRPr lang="en-SG"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tc>
                  <a:txBody>
                    <a:bodyPr/>
                    <a:lstStyle/>
                    <a:p>
                      <a:r>
                        <a:rPr lang="en-GB" sz="2400" dirty="0">
                          <a:effectLst/>
                        </a:rPr>
                        <a:t>13</a:t>
                      </a:r>
                      <a:endParaRPr lang="en-SG"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tc>
                  <a:txBody>
                    <a:bodyPr/>
                    <a:lstStyle/>
                    <a:p>
                      <a:endParaRPr lang="en-SG" sz="2400" dirty="0">
                        <a:effectLst/>
                        <a:latin typeface="Calibri" panose="020F0502020204030204" pitchFamily="34" charset="0"/>
                        <a:cs typeface="Times New Roman" panose="02020603050405020304" pitchFamily="18" charset="0"/>
                      </a:endParaRPr>
                    </a:p>
                  </a:txBody>
                  <a:tcPr marL="68580" marR="68580" marT="5715" marB="0">
                    <a:solidFill>
                      <a:schemeClr val="accent1">
                        <a:tint val="40000"/>
                      </a:schemeClr>
                    </a:solidFill>
                  </a:tcPr>
                </a:tc>
                <a:extLst>
                  <a:ext uri="{0D108BD9-81ED-4DB2-BD59-A6C34878D82A}">
                    <a16:rowId xmlns:a16="http://schemas.microsoft.com/office/drawing/2014/main" val="2667591932"/>
                  </a:ext>
                </a:extLst>
              </a:tr>
            </a:tbl>
          </a:graphicData>
        </a:graphic>
      </p:graphicFrame>
      <p:pic>
        <p:nvPicPr>
          <p:cNvPr id="11" name="Picture 10">
            <a:extLst>
              <a:ext uri="{FF2B5EF4-FFF2-40B4-BE49-F238E27FC236}">
                <a16:creationId xmlns:a16="http://schemas.microsoft.com/office/drawing/2014/main" id="{670BFEF9-B79D-4242-917D-1CA943CD0C73}"/>
              </a:ext>
            </a:extLst>
          </p:cNvPr>
          <p:cNvPicPr>
            <a:picLocks noChangeAspect="1"/>
          </p:cNvPicPr>
          <p:nvPr/>
        </p:nvPicPr>
        <p:blipFill>
          <a:blip r:embed="rId2"/>
          <a:stretch>
            <a:fillRect/>
          </a:stretch>
        </p:blipFill>
        <p:spPr>
          <a:xfrm>
            <a:off x="9232900" y="1603512"/>
            <a:ext cx="1554370" cy="1457739"/>
          </a:xfrm>
          <a:prstGeom prst="rect">
            <a:avLst/>
          </a:prstGeom>
        </p:spPr>
      </p:pic>
      <p:pic>
        <p:nvPicPr>
          <p:cNvPr id="12" name="Picture 11">
            <a:extLst>
              <a:ext uri="{FF2B5EF4-FFF2-40B4-BE49-F238E27FC236}">
                <a16:creationId xmlns:a16="http://schemas.microsoft.com/office/drawing/2014/main" id="{19C01A1D-B9FA-934D-B083-E5AC03EE4027}"/>
              </a:ext>
            </a:extLst>
          </p:cNvPr>
          <p:cNvPicPr>
            <a:picLocks noChangeAspect="1"/>
          </p:cNvPicPr>
          <p:nvPr/>
        </p:nvPicPr>
        <p:blipFill>
          <a:blip r:embed="rId3"/>
          <a:stretch>
            <a:fillRect/>
          </a:stretch>
        </p:blipFill>
        <p:spPr>
          <a:xfrm>
            <a:off x="10906183" y="1851432"/>
            <a:ext cx="1326753" cy="961897"/>
          </a:xfrm>
          <a:prstGeom prst="rect">
            <a:avLst/>
          </a:prstGeom>
        </p:spPr>
      </p:pic>
      <p:pic>
        <p:nvPicPr>
          <p:cNvPr id="13" name="Picture 12">
            <a:extLst>
              <a:ext uri="{FF2B5EF4-FFF2-40B4-BE49-F238E27FC236}">
                <a16:creationId xmlns:a16="http://schemas.microsoft.com/office/drawing/2014/main" id="{AE5EE907-E5A1-06FD-68AB-56294C8DA528}"/>
              </a:ext>
            </a:extLst>
          </p:cNvPr>
          <p:cNvPicPr>
            <a:picLocks noChangeAspect="1"/>
          </p:cNvPicPr>
          <p:nvPr/>
        </p:nvPicPr>
        <p:blipFill>
          <a:blip r:embed="rId4"/>
          <a:stretch>
            <a:fillRect/>
          </a:stretch>
        </p:blipFill>
        <p:spPr>
          <a:xfrm>
            <a:off x="9330818" y="3429000"/>
            <a:ext cx="636025" cy="365125"/>
          </a:xfrm>
          <a:prstGeom prst="rect">
            <a:avLst/>
          </a:prstGeom>
        </p:spPr>
      </p:pic>
      <p:pic>
        <p:nvPicPr>
          <p:cNvPr id="14" name="Picture 13">
            <a:extLst>
              <a:ext uri="{FF2B5EF4-FFF2-40B4-BE49-F238E27FC236}">
                <a16:creationId xmlns:a16="http://schemas.microsoft.com/office/drawing/2014/main" id="{611F8B16-EFDE-838C-BE7E-A1679BA86A3D}"/>
              </a:ext>
            </a:extLst>
          </p:cNvPr>
          <p:cNvPicPr>
            <a:picLocks noChangeAspect="1"/>
          </p:cNvPicPr>
          <p:nvPr/>
        </p:nvPicPr>
        <p:blipFill>
          <a:blip r:embed="rId5"/>
          <a:stretch>
            <a:fillRect/>
          </a:stretch>
        </p:blipFill>
        <p:spPr>
          <a:xfrm>
            <a:off x="10143159" y="3139819"/>
            <a:ext cx="1876563" cy="982201"/>
          </a:xfrm>
          <a:prstGeom prst="rect">
            <a:avLst/>
          </a:prstGeom>
        </p:spPr>
      </p:pic>
      <p:grpSp>
        <p:nvGrpSpPr>
          <p:cNvPr id="19" name="Group 18">
            <a:extLst>
              <a:ext uri="{FF2B5EF4-FFF2-40B4-BE49-F238E27FC236}">
                <a16:creationId xmlns:a16="http://schemas.microsoft.com/office/drawing/2014/main" id="{2A4F2ABD-27D7-B629-8CC4-438161413A42}"/>
              </a:ext>
            </a:extLst>
          </p:cNvPr>
          <p:cNvGrpSpPr/>
          <p:nvPr/>
        </p:nvGrpSpPr>
        <p:grpSpPr>
          <a:xfrm>
            <a:off x="9505846" y="4161874"/>
            <a:ext cx="2157664" cy="1457739"/>
            <a:chOff x="9710081" y="4346368"/>
            <a:chExt cx="1802096" cy="1504752"/>
          </a:xfrm>
        </p:grpSpPr>
        <p:grpSp>
          <p:nvGrpSpPr>
            <p:cNvPr id="17" name="Group 16">
              <a:extLst>
                <a:ext uri="{FF2B5EF4-FFF2-40B4-BE49-F238E27FC236}">
                  <a16:creationId xmlns:a16="http://schemas.microsoft.com/office/drawing/2014/main" id="{394D5FBC-C791-DC6E-6C3F-091AFEDB223D}"/>
                </a:ext>
              </a:extLst>
            </p:cNvPr>
            <p:cNvGrpSpPr/>
            <p:nvPr/>
          </p:nvGrpSpPr>
          <p:grpSpPr>
            <a:xfrm>
              <a:off x="9710081" y="4393381"/>
              <a:ext cx="1802096" cy="1457739"/>
              <a:chOff x="3130453" y="2203450"/>
              <a:chExt cx="4635500" cy="4152900"/>
            </a:xfrm>
          </p:grpSpPr>
          <p:pic>
            <p:nvPicPr>
              <p:cNvPr id="15" name="Picture 14">
                <a:extLst>
                  <a:ext uri="{FF2B5EF4-FFF2-40B4-BE49-F238E27FC236}">
                    <a16:creationId xmlns:a16="http://schemas.microsoft.com/office/drawing/2014/main" id="{1B92607F-91F3-B349-BEC7-154EBA643586}"/>
                  </a:ext>
                </a:extLst>
              </p:cNvPr>
              <p:cNvPicPr>
                <a:picLocks noChangeAspect="1"/>
              </p:cNvPicPr>
              <p:nvPr/>
            </p:nvPicPr>
            <p:blipFill>
              <a:blip r:embed="rId6"/>
              <a:stretch>
                <a:fillRect/>
              </a:stretch>
            </p:blipFill>
            <p:spPr>
              <a:xfrm>
                <a:off x="3130453" y="2203450"/>
                <a:ext cx="4635500" cy="4152900"/>
              </a:xfrm>
              <a:prstGeom prst="rect">
                <a:avLst/>
              </a:prstGeom>
            </p:spPr>
          </p:pic>
          <p:sp>
            <p:nvSpPr>
              <p:cNvPr id="16" name="Rectangle 15">
                <a:extLst>
                  <a:ext uri="{FF2B5EF4-FFF2-40B4-BE49-F238E27FC236}">
                    <a16:creationId xmlns:a16="http://schemas.microsoft.com/office/drawing/2014/main" id="{616681A1-4AAC-894E-EE77-AA644CB0BEE3}"/>
                  </a:ext>
                </a:extLst>
              </p:cNvPr>
              <p:cNvSpPr/>
              <p:nvPr/>
            </p:nvSpPr>
            <p:spPr>
              <a:xfrm>
                <a:off x="7139909" y="3429000"/>
                <a:ext cx="626044" cy="2927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id="{60824E1F-B3B0-3BF4-4C67-D9134D266FE3}"/>
                </a:ext>
              </a:extLst>
            </p:cNvPr>
            <p:cNvSpPr/>
            <p:nvPr/>
          </p:nvSpPr>
          <p:spPr>
            <a:xfrm>
              <a:off x="9779737" y="4346368"/>
              <a:ext cx="1489059" cy="280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50339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8FC05-E904-4306-A0DE-8EF932C11A48}"/>
              </a:ext>
            </a:extLst>
          </p:cNvPr>
          <p:cNvSpPr>
            <a:spLocks noGrp="1"/>
          </p:cNvSpPr>
          <p:nvPr>
            <p:ph type="title"/>
          </p:nvPr>
        </p:nvSpPr>
        <p:spPr>
          <a:xfrm>
            <a:off x="838200" y="136525"/>
            <a:ext cx="10515600" cy="1325563"/>
          </a:xfrm>
        </p:spPr>
        <p:txBody>
          <a:bodyPr/>
          <a:lstStyle/>
          <a:p>
            <a:r>
              <a:rPr lang="en-US" dirty="0"/>
              <a:t>Online Video learning Schedule</a:t>
            </a:r>
          </a:p>
        </p:txBody>
      </p:sp>
      <p:sp>
        <p:nvSpPr>
          <p:cNvPr id="4" name="Slide Number Placeholder 3">
            <a:extLst>
              <a:ext uri="{FF2B5EF4-FFF2-40B4-BE49-F238E27FC236}">
                <a16:creationId xmlns:a16="http://schemas.microsoft.com/office/drawing/2014/main" id="{F056923F-4D9D-42DB-A9DD-08226BB4C6EE}"/>
              </a:ext>
            </a:extLst>
          </p:cNvPr>
          <p:cNvSpPr>
            <a:spLocks noGrp="1"/>
          </p:cNvSpPr>
          <p:nvPr>
            <p:ph type="sldNum" sz="quarter" idx="12"/>
          </p:nvPr>
        </p:nvSpPr>
        <p:spPr/>
        <p:txBody>
          <a:bodyPr/>
          <a:lstStyle/>
          <a:p>
            <a:fld id="{753F1077-7B91-4D11-8473-7F9D495CD0E2}" type="slidenum">
              <a:rPr lang="en-SG" smtClean="0"/>
              <a:t>4</a:t>
            </a:fld>
            <a:endParaRPr lang="en-SG"/>
          </a:p>
        </p:txBody>
      </p:sp>
      <p:graphicFrame>
        <p:nvGraphicFramePr>
          <p:cNvPr id="10" name="Table 10">
            <a:extLst>
              <a:ext uri="{FF2B5EF4-FFF2-40B4-BE49-F238E27FC236}">
                <a16:creationId xmlns:a16="http://schemas.microsoft.com/office/drawing/2014/main" id="{E7852B50-909D-44DB-8611-818A092345FB}"/>
              </a:ext>
            </a:extLst>
          </p:cNvPr>
          <p:cNvGraphicFramePr>
            <a:graphicFrameLocks noGrp="1"/>
          </p:cNvGraphicFramePr>
          <p:nvPr/>
        </p:nvGraphicFramePr>
        <p:xfrm>
          <a:off x="838201" y="1803559"/>
          <a:ext cx="10515599" cy="4211320"/>
        </p:xfrm>
        <a:graphic>
          <a:graphicData uri="http://schemas.openxmlformats.org/drawingml/2006/table">
            <a:tbl>
              <a:tblPr firstRow="1" bandRow="1">
                <a:tableStyleId>{5C22544A-7EE6-4342-B048-85BDC9FD1C3A}</a:tableStyleId>
              </a:tblPr>
              <a:tblGrid>
                <a:gridCol w="1282648">
                  <a:extLst>
                    <a:ext uri="{9D8B030D-6E8A-4147-A177-3AD203B41FA5}">
                      <a16:colId xmlns:a16="http://schemas.microsoft.com/office/drawing/2014/main" val="3449458191"/>
                    </a:ext>
                  </a:extLst>
                </a:gridCol>
                <a:gridCol w="1345843">
                  <a:extLst>
                    <a:ext uri="{9D8B030D-6E8A-4147-A177-3AD203B41FA5}">
                      <a16:colId xmlns:a16="http://schemas.microsoft.com/office/drawing/2014/main" val="1151324642"/>
                    </a:ext>
                  </a:extLst>
                </a:gridCol>
                <a:gridCol w="4409768">
                  <a:extLst>
                    <a:ext uri="{9D8B030D-6E8A-4147-A177-3AD203B41FA5}">
                      <a16:colId xmlns:a16="http://schemas.microsoft.com/office/drawing/2014/main" val="321915134"/>
                    </a:ext>
                  </a:extLst>
                </a:gridCol>
                <a:gridCol w="3477340">
                  <a:extLst>
                    <a:ext uri="{9D8B030D-6E8A-4147-A177-3AD203B41FA5}">
                      <a16:colId xmlns:a16="http://schemas.microsoft.com/office/drawing/2014/main" val="1368086448"/>
                    </a:ext>
                  </a:extLst>
                </a:gridCol>
              </a:tblGrid>
              <a:tr h="370840">
                <a:tc>
                  <a:txBody>
                    <a:bodyPr/>
                    <a:lstStyle/>
                    <a:p>
                      <a:pPr algn="ctr"/>
                      <a:r>
                        <a:rPr lang="en-US" dirty="0"/>
                        <a:t>Week</a:t>
                      </a:r>
                      <a:endParaRPr lang="en-SG" dirty="0"/>
                    </a:p>
                  </a:txBody>
                  <a:tcPr/>
                </a:tc>
                <a:tc>
                  <a:txBody>
                    <a:bodyPr/>
                    <a:lstStyle/>
                    <a:p>
                      <a:r>
                        <a:rPr lang="en-US" dirty="0"/>
                        <a:t>Part</a:t>
                      </a:r>
                      <a:endParaRPr lang="en-SG" dirty="0"/>
                    </a:p>
                  </a:txBody>
                  <a:tcPr/>
                </a:tc>
                <a:tc>
                  <a:txBody>
                    <a:bodyPr/>
                    <a:lstStyle/>
                    <a:p>
                      <a:r>
                        <a:rPr lang="en-US" dirty="0"/>
                        <a:t>Topic</a:t>
                      </a:r>
                      <a:endParaRPr lang="en-SG" dirty="0"/>
                    </a:p>
                  </a:txBody>
                  <a:tcPr/>
                </a:tc>
                <a:tc>
                  <a:txBody>
                    <a:bodyPr/>
                    <a:lstStyle/>
                    <a:p>
                      <a:r>
                        <a:rPr lang="en-US" dirty="0"/>
                        <a:t>Notes</a:t>
                      </a:r>
                      <a:endParaRPr lang="en-SG" dirty="0"/>
                    </a:p>
                  </a:txBody>
                  <a:tcPr/>
                </a:tc>
                <a:extLst>
                  <a:ext uri="{0D108BD9-81ED-4DB2-BD59-A6C34878D82A}">
                    <a16:rowId xmlns:a16="http://schemas.microsoft.com/office/drawing/2014/main" val="1951525825"/>
                  </a:ext>
                </a:extLst>
              </a:tr>
              <a:tr h="370840">
                <a:tc>
                  <a:txBody>
                    <a:bodyPr/>
                    <a:lstStyle/>
                    <a:p>
                      <a:pPr algn="ctr"/>
                      <a:r>
                        <a:rPr lang="en-US" dirty="0"/>
                        <a:t>8</a:t>
                      </a:r>
                      <a:endParaRPr lang="en-SG" dirty="0"/>
                    </a:p>
                  </a:txBody>
                  <a:tcPr/>
                </a:tc>
                <a:tc>
                  <a:txBody>
                    <a:bodyPr/>
                    <a:lstStyle/>
                    <a:p>
                      <a:r>
                        <a:rPr lang="en-US" dirty="0"/>
                        <a:t>6.1.1-6.2.3</a:t>
                      </a:r>
                      <a:endParaRPr lang="en-SG" dirty="0"/>
                    </a:p>
                  </a:txBody>
                  <a:tcPr/>
                </a:tc>
                <a:tc>
                  <a:txBody>
                    <a:bodyPr/>
                    <a:lstStyle/>
                    <a:p>
                      <a:r>
                        <a:rPr lang="en-US" dirty="0"/>
                        <a:t>Orthogonality, Normalization,</a:t>
                      </a:r>
                      <a:br>
                        <a:rPr lang="en-US" dirty="0"/>
                      </a:br>
                      <a:r>
                        <a:rPr lang="en-US" dirty="0"/>
                        <a:t>Dot-Product, Inequalities,  </a:t>
                      </a:r>
                      <a:endParaRPr lang="en-SG" dirty="0"/>
                    </a:p>
                  </a:txBody>
                  <a:tcPr/>
                </a:tc>
                <a:tc>
                  <a:txBody>
                    <a:bodyPr/>
                    <a:lstStyle/>
                    <a:p>
                      <a:r>
                        <a:rPr lang="en-SG" dirty="0"/>
                        <a:t>Lecture 1: </a:t>
                      </a:r>
                      <a:r>
                        <a:rPr lang="en-SG" b="1" dirty="0"/>
                        <a:t>6.1.1 - 6.1.3</a:t>
                      </a:r>
                    </a:p>
                    <a:p>
                      <a:r>
                        <a:rPr lang="en-SG" dirty="0"/>
                        <a:t>Lecture 2: </a:t>
                      </a:r>
                      <a:r>
                        <a:rPr lang="en-SG" b="1" dirty="0"/>
                        <a:t>6.1.4 - 6.2.3</a:t>
                      </a:r>
                    </a:p>
                  </a:txBody>
                  <a:tcPr/>
                </a:tc>
                <a:extLst>
                  <a:ext uri="{0D108BD9-81ED-4DB2-BD59-A6C34878D82A}">
                    <a16:rowId xmlns:a16="http://schemas.microsoft.com/office/drawing/2014/main" val="3133932684"/>
                  </a:ext>
                </a:extLst>
              </a:tr>
              <a:tr h="370840">
                <a:tc>
                  <a:txBody>
                    <a:bodyPr/>
                    <a:lstStyle/>
                    <a:p>
                      <a:pPr algn="ctr"/>
                      <a:r>
                        <a:rPr lang="en-US" dirty="0"/>
                        <a:t>9</a:t>
                      </a:r>
                      <a:endParaRPr lang="en-SG" dirty="0"/>
                    </a:p>
                  </a:txBody>
                  <a:tcPr/>
                </a:tc>
                <a:tc>
                  <a:txBody>
                    <a:bodyPr/>
                    <a:lstStyle/>
                    <a:p>
                      <a:r>
                        <a:rPr lang="en-US" dirty="0"/>
                        <a:t>6.2.4-6.3.2</a:t>
                      </a:r>
                      <a:endParaRPr lang="en-SG" dirty="0"/>
                    </a:p>
                  </a:txBody>
                  <a:tcPr/>
                </a:tc>
                <a:tc>
                  <a:txBody>
                    <a:bodyPr/>
                    <a:lstStyle/>
                    <a:p>
                      <a:r>
                        <a:rPr lang="en-US" dirty="0"/>
                        <a:t>Orthogonal/Orthonormal Sets, Basis, Gram Schmidt and QR Decomposition</a:t>
                      </a:r>
                      <a:endParaRPr lang="en-SG" dirty="0"/>
                    </a:p>
                  </a:txBody>
                  <a:tcPr/>
                </a:tc>
                <a:tc>
                  <a:txBody>
                    <a:bodyPr/>
                    <a:lstStyle/>
                    <a:p>
                      <a:r>
                        <a:rPr lang="en-SG" dirty="0"/>
                        <a:t>Lecture 3: </a:t>
                      </a:r>
                      <a:r>
                        <a:rPr lang="en-SG" b="1" dirty="0"/>
                        <a:t>6.2.4</a:t>
                      </a:r>
                    </a:p>
                    <a:p>
                      <a:r>
                        <a:rPr lang="en-SG" dirty="0"/>
                        <a:t>Lecture 4: </a:t>
                      </a:r>
                      <a:r>
                        <a:rPr lang="en-SG" b="1" dirty="0"/>
                        <a:t>6.2.5 – 6.3.2</a:t>
                      </a:r>
                    </a:p>
                  </a:txBody>
                  <a:tcPr/>
                </a:tc>
                <a:extLst>
                  <a:ext uri="{0D108BD9-81ED-4DB2-BD59-A6C34878D82A}">
                    <a16:rowId xmlns:a16="http://schemas.microsoft.com/office/drawing/2014/main" val="3159757604"/>
                  </a:ext>
                </a:extLst>
              </a:tr>
              <a:tr h="370840">
                <a:tc>
                  <a:txBody>
                    <a:bodyPr/>
                    <a:lstStyle/>
                    <a:p>
                      <a:pPr algn="ctr"/>
                      <a:r>
                        <a:rPr lang="en-US" dirty="0"/>
                        <a:t>10</a:t>
                      </a:r>
                      <a:endParaRPr lang="en-SG" dirty="0"/>
                    </a:p>
                  </a:txBody>
                  <a:tcPr/>
                </a:tc>
                <a:tc>
                  <a:txBody>
                    <a:bodyPr/>
                    <a:lstStyle/>
                    <a:p>
                      <a:r>
                        <a:rPr lang="en-US" dirty="0"/>
                        <a:t>7.1.1-7.2.1</a:t>
                      </a:r>
                      <a:endParaRPr lang="en-SG" dirty="0"/>
                    </a:p>
                  </a:txBody>
                  <a:tcPr/>
                </a:tc>
                <a:tc>
                  <a:txBody>
                    <a:bodyPr/>
                    <a:lstStyle/>
                    <a:p>
                      <a:r>
                        <a:rPr lang="en-US" dirty="0"/>
                        <a:t>Least Squares and Normal </a:t>
                      </a:r>
                      <a:r>
                        <a:rPr lang="en-US" dirty="0" err="1"/>
                        <a:t>Eqn</a:t>
                      </a:r>
                      <a:r>
                        <a:rPr lang="en-US" dirty="0"/>
                        <a:t>, Projection Matrix, Applications</a:t>
                      </a:r>
                      <a:endParaRPr lang="en-SG" dirty="0"/>
                    </a:p>
                  </a:txBody>
                  <a:tcPr/>
                </a:tc>
                <a:tc>
                  <a:txBody>
                    <a:bodyPr/>
                    <a:lstStyle/>
                    <a:p>
                      <a:r>
                        <a:rPr lang="en-SG" dirty="0"/>
                        <a:t>Lecture 5: </a:t>
                      </a:r>
                      <a:r>
                        <a:rPr lang="en-SG" b="1" dirty="0"/>
                        <a:t>7.1.1 – 7.1.3</a:t>
                      </a:r>
                    </a:p>
                    <a:p>
                      <a:r>
                        <a:rPr lang="en-SG" dirty="0"/>
                        <a:t>Lecture 6: </a:t>
                      </a:r>
                      <a:r>
                        <a:rPr lang="en-SG" b="1" dirty="0"/>
                        <a:t>7.1.4 – 7.2.1</a:t>
                      </a:r>
                    </a:p>
                  </a:txBody>
                  <a:tcPr/>
                </a:tc>
                <a:extLst>
                  <a:ext uri="{0D108BD9-81ED-4DB2-BD59-A6C34878D82A}">
                    <a16:rowId xmlns:a16="http://schemas.microsoft.com/office/drawing/2014/main" val="271158394"/>
                  </a:ext>
                </a:extLst>
              </a:tr>
              <a:tr h="370840">
                <a:tc>
                  <a:txBody>
                    <a:bodyPr/>
                    <a:lstStyle/>
                    <a:p>
                      <a:pPr algn="ctr"/>
                      <a:r>
                        <a:rPr lang="en-US" dirty="0"/>
                        <a:t>11</a:t>
                      </a:r>
                      <a:endParaRPr lang="en-SG" dirty="0"/>
                    </a:p>
                  </a:txBody>
                  <a:tcPr/>
                </a:tc>
                <a:tc>
                  <a:txBody>
                    <a:bodyPr/>
                    <a:lstStyle/>
                    <a:p>
                      <a:r>
                        <a:rPr lang="en-US" dirty="0"/>
                        <a:t>8.1.1-8.1.2</a:t>
                      </a:r>
                      <a:endParaRPr lang="en-SG" dirty="0"/>
                    </a:p>
                  </a:txBody>
                  <a:tcPr/>
                </a:tc>
                <a:tc>
                  <a:txBody>
                    <a:bodyPr/>
                    <a:lstStyle/>
                    <a:p>
                      <a:r>
                        <a:rPr lang="en-US" dirty="0"/>
                        <a:t>Eigenvectors, Eigen-values, </a:t>
                      </a:r>
                      <a:br>
                        <a:rPr lang="en-US" dirty="0"/>
                      </a:br>
                      <a:r>
                        <a:rPr lang="en-US" dirty="0"/>
                        <a:t>Characteristics </a:t>
                      </a:r>
                      <a:r>
                        <a:rPr lang="en-US" dirty="0" err="1"/>
                        <a:t>Eqn</a:t>
                      </a:r>
                      <a:endParaRPr lang="en-SG" dirty="0"/>
                    </a:p>
                  </a:txBody>
                  <a:tcPr/>
                </a:tc>
                <a:tc>
                  <a:txBody>
                    <a:bodyPr/>
                    <a:lstStyle/>
                    <a:p>
                      <a:r>
                        <a:rPr lang="en-SG" dirty="0"/>
                        <a:t>Lecture 7: </a:t>
                      </a:r>
                      <a:r>
                        <a:rPr lang="en-SG" b="1" dirty="0"/>
                        <a:t>8.1.1</a:t>
                      </a:r>
                    </a:p>
                    <a:p>
                      <a:r>
                        <a:rPr lang="en-SG" dirty="0"/>
                        <a:t>Lecture 8: </a:t>
                      </a:r>
                      <a:r>
                        <a:rPr lang="en-SG" b="1" dirty="0"/>
                        <a:t>8.1.2</a:t>
                      </a:r>
                    </a:p>
                  </a:txBody>
                  <a:tcPr/>
                </a:tc>
                <a:extLst>
                  <a:ext uri="{0D108BD9-81ED-4DB2-BD59-A6C34878D82A}">
                    <a16:rowId xmlns:a16="http://schemas.microsoft.com/office/drawing/2014/main" val="2343692692"/>
                  </a:ext>
                </a:extLst>
              </a:tr>
              <a:tr h="370840">
                <a:tc>
                  <a:txBody>
                    <a:bodyPr/>
                    <a:lstStyle/>
                    <a:p>
                      <a:pPr algn="ctr"/>
                      <a:r>
                        <a:rPr lang="en-US" dirty="0"/>
                        <a:t>12</a:t>
                      </a:r>
                      <a:endParaRPr lang="en-SG" dirty="0"/>
                    </a:p>
                  </a:txBody>
                  <a:tcPr/>
                </a:tc>
                <a:tc>
                  <a:txBody>
                    <a:bodyPr/>
                    <a:lstStyle/>
                    <a:p>
                      <a:r>
                        <a:rPr lang="en-US" dirty="0"/>
                        <a:t>8.1.3-8.1.5 </a:t>
                      </a:r>
                      <a:endParaRPr lang="en-SG"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Diagonalisation</a:t>
                      </a:r>
                      <a:r>
                        <a:rPr lang="en-US" dirty="0"/>
                        <a:t>, Power of A, Change of basis</a:t>
                      </a:r>
                      <a:endParaRPr lang="en-SG" dirty="0"/>
                    </a:p>
                  </a:txBody>
                  <a:tcPr/>
                </a:tc>
                <a:tc>
                  <a:txBody>
                    <a:bodyPr/>
                    <a:lstStyle/>
                    <a:p>
                      <a:r>
                        <a:rPr lang="en-SG" dirty="0"/>
                        <a:t>Lecture 9: </a:t>
                      </a:r>
                      <a:r>
                        <a:rPr lang="en-SG" b="1" dirty="0"/>
                        <a:t>8.1.3</a:t>
                      </a:r>
                    </a:p>
                    <a:p>
                      <a:r>
                        <a:rPr lang="en-SG" dirty="0"/>
                        <a:t>Lecture 10: </a:t>
                      </a:r>
                      <a:r>
                        <a:rPr lang="en-SG" b="1" dirty="0"/>
                        <a:t>8.1.4 – 8.1.5</a:t>
                      </a:r>
                    </a:p>
                  </a:txBody>
                  <a:tcPr/>
                </a:tc>
                <a:extLst>
                  <a:ext uri="{0D108BD9-81ED-4DB2-BD59-A6C34878D82A}">
                    <a16:rowId xmlns:a16="http://schemas.microsoft.com/office/drawing/2014/main" val="3957260752"/>
                  </a:ext>
                </a:extLst>
              </a:tr>
              <a:tr h="370840">
                <a:tc>
                  <a:txBody>
                    <a:bodyPr/>
                    <a:lstStyle/>
                    <a:p>
                      <a:pPr algn="ctr"/>
                      <a:r>
                        <a:rPr lang="en-US" dirty="0"/>
                        <a:t>13</a:t>
                      </a:r>
                      <a:endParaRPr lang="en-SG"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9.1.1-9.2</a:t>
                      </a:r>
                      <a:endParaRPr lang="en-SG" dirty="0"/>
                    </a:p>
                  </a:txBody>
                  <a:tcPr/>
                </a:tc>
                <a:tc>
                  <a:txBody>
                    <a:bodyPr/>
                    <a:lstStyle/>
                    <a:p>
                      <a:r>
                        <a:rPr lang="en-US" dirty="0"/>
                        <a:t>Introduction to SVD and PCA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examined in quiz/exam)</a:t>
                      </a:r>
                      <a:endParaRPr lang="en-SG" dirty="0"/>
                    </a:p>
                  </a:txBody>
                  <a:tcPr/>
                </a:tc>
                <a:tc>
                  <a:txBody>
                    <a:bodyPr/>
                    <a:lstStyle/>
                    <a:p>
                      <a:r>
                        <a:rPr lang="en-SG" dirty="0"/>
                        <a:t>Lecture 11: </a:t>
                      </a:r>
                      <a:r>
                        <a:rPr lang="en-SG" b="1" dirty="0"/>
                        <a:t>9.1.1 – 9.2</a:t>
                      </a:r>
                    </a:p>
                    <a:p>
                      <a:r>
                        <a:rPr lang="en-SG" dirty="0"/>
                        <a:t>Lecture 12: </a:t>
                      </a:r>
                      <a:r>
                        <a:rPr lang="en-SG" b="1" dirty="0"/>
                        <a:t>Quiz 2</a:t>
                      </a:r>
                      <a:endParaRPr lang="en-US" b="1" dirty="0"/>
                    </a:p>
                  </a:txBody>
                  <a:tcPr/>
                </a:tc>
                <a:extLst>
                  <a:ext uri="{0D108BD9-81ED-4DB2-BD59-A6C34878D82A}">
                    <a16:rowId xmlns:a16="http://schemas.microsoft.com/office/drawing/2014/main" val="3398450595"/>
                  </a:ext>
                </a:extLst>
              </a:tr>
            </a:tbl>
          </a:graphicData>
        </a:graphic>
      </p:graphicFrame>
      <p:sp>
        <p:nvSpPr>
          <p:cNvPr id="6" name="TextBox 5">
            <a:extLst>
              <a:ext uri="{FF2B5EF4-FFF2-40B4-BE49-F238E27FC236}">
                <a16:creationId xmlns:a16="http://schemas.microsoft.com/office/drawing/2014/main" id="{E5EB4E05-590E-EB7C-67DC-E4F56B92FBAE}"/>
              </a:ext>
            </a:extLst>
          </p:cNvPr>
          <p:cNvSpPr txBox="1"/>
          <p:nvPr/>
        </p:nvSpPr>
        <p:spPr>
          <a:xfrm>
            <a:off x="463552" y="1232714"/>
            <a:ext cx="7841848" cy="400110"/>
          </a:xfrm>
          <a:prstGeom prst="rect">
            <a:avLst/>
          </a:prstGeom>
          <a:noFill/>
        </p:spPr>
        <p:txBody>
          <a:bodyPr wrap="square">
            <a:spAutoFit/>
          </a:bodyPr>
          <a:lstStyle/>
          <a:p>
            <a:pPr lvl="1"/>
            <a:r>
              <a:rPr lang="en-SG" sz="2000" b="0" i="0" u="sng" dirty="0">
                <a:solidFill>
                  <a:srgbClr val="0563C1"/>
                </a:solidFill>
                <a:effectLst/>
                <a:latin typeface="Calibri" panose="020F0502020204030204" pitchFamily="34" charset="0"/>
                <a:hlinkClick r:id="rId2" tooltip="https://www.youtube.com/channel/UCBzG5jg3huxiPkCt-Serrjw"/>
              </a:rPr>
              <a:t>https://www.youtube.com/channel/UCBzG5jg3huxiPkCt-Serrjw</a:t>
            </a:r>
            <a:endParaRPr lang="en-US" sz="2000" dirty="0"/>
          </a:p>
        </p:txBody>
      </p:sp>
    </p:spTree>
    <p:extLst>
      <p:ext uri="{BB962C8B-B14F-4D97-AF65-F5344CB8AC3E}">
        <p14:creationId xmlns:p14="http://schemas.microsoft.com/office/powerpoint/2010/main" val="2843214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CDFE-4AC3-4597-88CB-E94FACE2B216}"/>
              </a:ext>
            </a:extLst>
          </p:cNvPr>
          <p:cNvSpPr>
            <a:spLocks noGrp="1"/>
          </p:cNvSpPr>
          <p:nvPr>
            <p:ph type="title"/>
          </p:nvPr>
        </p:nvSpPr>
        <p:spPr>
          <a:xfrm>
            <a:off x="936702" y="62861"/>
            <a:ext cx="10515600" cy="1325563"/>
          </a:xfrm>
        </p:spPr>
        <p:txBody>
          <a:bodyPr/>
          <a:lstStyle/>
          <a:p>
            <a:r>
              <a:rPr lang="en-US" dirty="0"/>
              <a:t>How will we conduct the course?</a:t>
            </a:r>
          </a:p>
        </p:txBody>
      </p:sp>
      <p:sp>
        <p:nvSpPr>
          <p:cNvPr id="3" name="Content Placeholder 2">
            <a:extLst>
              <a:ext uri="{FF2B5EF4-FFF2-40B4-BE49-F238E27FC236}">
                <a16:creationId xmlns:a16="http://schemas.microsoft.com/office/drawing/2014/main" id="{E1798C89-13BD-4DCA-99D5-0A57220B6537}"/>
              </a:ext>
            </a:extLst>
          </p:cNvPr>
          <p:cNvSpPr>
            <a:spLocks noGrp="1"/>
          </p:cNvSpPr>
          <p:nvPr>
            <p:ph idx="1"/>
          </p:nvPr>
        </p:nvSpPr>
        <p:spPr>
          <a:xfrm>
            <a:off x="936702" y="1388424"/>
            <a:ext cx="9798790" cy="4351338"/>
          </a:xfrm>
        </p:spPr>
        <p:txBody>
          <a:bodyPr/>
          <a:lstStyle/>
          <a:p>
            <a:pPr marL="514350" indent="-514350">
              <a:buAutoNum type="arabicParenR"/>
            </a:pPr>
            <a:r>
              <a:rPr lang="en-US" dirty="0"/>
              <a:t>Before the lectures, watch the videos according to the schedule in Table 1</a:t>
            </a:r>
          </a:p>
          <a:p>
            <a:pPr lvl="1"/>
            <a:r>
              <a:rPr lang="en-US" dirty="0"/>
              <a:t>You can watch past years zoom video recordings at</a:t>
            </a:r>
          </a:p>
          <a:p>
            <a:pPr marL="457200" lvl="1" indent="0">
              <a:buNone/>
            </a:pPr>
            <a:r>
              <a:rPr lang="en-SG" sz="2000" u="sng" dirty="0">
                <a:solidFill>
                  <a:srgbClr val="0000FF"/>
                </a:solidFill>
                <a:effectLst/>
                <a:ea typeface="Times New Roman" panose="02020603050405020304" pitchFamily="18" charset="0"/>
                <a:hlinkClick r:id="rId2"/>
              </a:rPr>
              <a:t>https://www.youtube.com/@linearalgebra1884/playlists?view=50&amp;sort=dd&amp;shelf_id=2</a:t>
            </a:r>
            <a:endParaRPr lang="en-SG" sz="2000" dirty="0">
              <a:effectLst/>
              <a:ea typeface="Times New Roman" panose="02020603050405020304" pitchFamily="18" charset="0"/>
            </a:endParaRPr>
          </a:p>
          <a:p>
            <a:pPr lvl="1"/>
            <a:endParaRPr lang="en-US" dirty="0"/>
          </a:p>
          <a:p>
            <a:pPr marL="514350" indent="-514350">
              <a:buAutoNum type="arabicParenR"/>
            </a:pPr>
            <a:endParaRPr lang="en-US" dirty="0"/>
          </a:p>
          <a:p>
            <a:pPr marL="514350" indent="-514350">
              <a:buAutoNum type="arabicParenR"/>
            </a:pPr>
            <a:r>
              <a:rPr lang="en-US" dirty="0"/>
              <a:t>During lecture hours – </a:t>
            </a:r>
          </a:p>
          <a:p>
            <a:pPr lvl="1"/>
            <a:r>
              <a:rPr lang="en-US" dirty="0"/>
              <a:t>We will summarize the lectures and highlight the key points</a:t>
            </a:r>
          </a:p>
          <a:p>
            <a:pPr lvl="1"/>
            <a:r>
              <a:rPr lang="en-US" dirty="0"/>
              <a:t>Q&amp;A.</a:t>
            </a:r>
          </a:p>
          <a:p>
            <a:pPr marL="457200" lvl="1" indent="0">
              <a:buNone/>
            </a:pPr>
            <a:endParaRPr lang="en-US" dirty="0"/>
          </a:p>
        </p:txBody>
      </p:sp>
      <p:sp>
        <p:nvSpPr>
          <p:cNvPr id="4" name="Slide Number Placeholder 3">
            <a:extLst>
              <a:ext uri="{FF2B5EF4-FFF2-40B4-BE49-F238E27FC236}">
                <a16:creationId xmlns:a16="http://schemas.microsoft.com/office/drawing/2014/main" id="{9104BFF1-9FA9-4AE3-8552-90F9B4978517}"/>
              </a:ext>
            </a:extLst>
          </p:cNvPr>
          <p:cNvSpPr>
            <a:spLocks noGrp="1"/>
          </p:cNvSpPr>
          <p:nvPr>
            <p:ph type="sldNum" sz="quarter" idx="12"/>
          </p:nvPr>
        </p:nvSpPr>
        <p:spPr/>
        <p:txBody>
          <a:bodyPr/>
          <a:lstStyle/>
          <a:p>
            <a:fld id="{753F1077-7B91-4D11-8473-7F9D495CD0E2}" type="slidenum">
              <a:rPr lang="en-SG" smtClean="0"/>
              <a:t>5</a:t>
            </a:fld>
            <a:endParaRPr lang="en-SG"/>
          </a:p>
        </p:txBody>
      </p:sp>
    </p:spTree>
    <p:extLst>
      <p:ext uri="{BB962C8B-B14F-4D97-AF65-F5344CB8AC3E}">
        <p14:creationId xmlns:p14="http://schemas.microsoft.com/office/powerpoint/2010/main" val="774704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45C87-7158-430B-BA27-52FE5086DCB4}"/>
              </a:ext>
            </a:extLst>
          </p:cNvPr>
          <p:cNvSpPr>
            <a:spLocks noGrp="1"/>
          </p:cNvSpPr>
          <p:nvPr>
            <p:ph type="ctrTitle"/>
          </p:nvPr>
        </p:nvSpPr>
        <p:spPr/>
        <p:txBody>
          <a:bodyPr/>
          <a:lstStyle/>
          <a:p>
            <a:r>
              <a:rPr lang="en-US" dirty="0"/>
              <a:t>References</a:t>
            </a:r>
            <a:endParaRPr lang="en-SG" dirty="0"/>
          </a:p>
        </p:txBody>
      </p:sp>
      <p:sp>
        <p:nvSpPr>
          <p:cNvPr id="4" name="Slide Number Placeholder 3">
            <a:extLst>
              <a:ext uri="{FF2B5EF4-FFF2-40B4-BE49-F238E27FC236}">
                <a16:creationId xmlns:a16="http://schemas.microsoft.com/office/drawing/2014/main" id="{16FB8558-348E-4927-B4AF-F259309D0841}"/>
              </a:ext>
            </a:extLst>
          </p:cNvPr>
          <p:cNvSpPr>
            <a:spLocks noGrp="1"/>
          </p:cNvSpPr>
          <p:nvPr>
            <p:ph type="sldNum" sz="quarter" idx="12"/>
          </p:nvPr>
        </p:nvSpPr>
        <p:spPr/>
        <p:txBody>
          <a:bodyPr/>
          <a:lstStyle/>
          <a:p>
            <a:fld id="{753F1077-7B91-4D11-8473-7F9D495CD0E2}" type="slidenum">
              <a:rPr lang="en-SG" smtClean="0"/>
              <a:t>6</a:t>
            </a:fld>
            <a:endParaRPr lang="en-SG"/>
          </a:p>
        </p:txBody>
      </p:sp>
    </p:spTree>
    <p:extLst>
      <p:ext uri="{BB962C8B-B14F-4D97-AF65-F5344CB8AC3E}">
        <p14:creationId xmlns:p14="http://schemas.microsoft.com/office/powerpoint/2010/main" val="1197886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50E428B-B305-46FE-19C1-0B3F63A4F9B6}"/>
              </a:ext>
            </a:extLst>
          </p:cNvPr>
          <p:cNvSpPr>
            <a:spLocks noGrp="1"/>
          </p:cNvSpPr>
          <p:nvPr>
            <p:ph type="sldNum" sz="quarter" idx="12"/>
          </p:nvPr>
        </p:nvSpPr>
        <p:spPr/>
        <p:txBody>
          <a:bodyPr/>
          <a:lstStyle/>
          <a:p>
            <a:fld id="{753F1077-7B91-4D11-8473-7F9D495CD0E2}" type="slidenum">
              <a:rPr lang="en-SG" smtClean="0"/>
              <a:t>7</a:t>
            </a:fld>
            <a:endParaRPr lang="en-SG"/>
          </a:p>
        </p:txBody>
      </p:sp>
      <p:pic>
        <p:nvPicPr>
          <p:cNvPr id="5" name="Picture 4">
            <a:extLst>
              <a:ext uri="{FF2B5EF4-FFF2-40B4-BE49-F238E27FC236}">
                <a16:creationId xmlns:a16="http://schemas.microsoft.com/office/drawing/2014/main" id="{10586CC0-679A-01A9-F2BC-4B1D47975097}"/>
              </a:ext>
            </a:extLst>
          </p:cNvPr>
          <p:cNvPicPr>
            <a:picLocks noChangeAspect="1"/>
          </p:cNvPicPr>
          <p:nvPr/>
        </p:nvPicPr>
        <p:blipFill>
          <a:blip r:embed="rId2"/>
          <a:stretch>
            <a:fillRect/>
          </a:stretch>
        </p:blipFill>
        <p:spPr>
          <a:xfrm>
            <a:off x="1615660" y="531150"/>
            <a:ext cx="3659901" cy="4607169"/>
          </a:xfrm>
          <a:prstGeom prst="rect">
            <a:avLst/>
          </a:prstGeom>
        </p:spPr>
      </p:pic>
      <p:sp>
        <p:nvSpPr>
          <p:cNvPr id="7" name="TextBox 6">
            <a:extLst>
              <a:ext uri="{FF2B5EF4-FFF2-40B4-BE49-F238E27FC236}">
                <a16:creationId xmlns:a16="http://schemas.microsoft.com/office/drawing/2014/main" id="{21293C72-595F-4D3D-26B7-6FA5940D640B}"/>
              </a:ext>
            </a:extLst>
          </p:cNvPr>
          <p:cNvSpPr txBox="1"/>
          <p:nvPr/>
        </p:nvSpPr>
        <p:spPr>
          <a:xfrm>
            <a:off x="1491343" y="5518198"/>
            <a:ext cx="6098720" cy="677108"/>
          </a:xfrm>
          <a:prstGeom prst="rect">
            <a:avLst/>
          </a:prstGeom>
          <a:noFill/>
        </p:spPr>
        <p:txBody>
          <a:bodyPr wrap="square">
            <a:spAutoFit/>
          </a:bodyPr>
          <a:lstStyle/>
          <a:p>
            <a:pPr algn="l"/>
            <a:r>
              <a:rPr lang="en-SG" sz="2000" b="1" i="0" u="none" strike="noStrike" dirty="0">
                <a:effectLst/>
                <a:latin typeface="Arial" panose="020B0604020202020204" pitchFamily="34" charset="0"/>
              </a:rPr>
              <a:t>Linear Algebra and Its Applications</a:t>
            </a:r>
          </a:p>
          <a:p>
            <a:pPr algn="l"/>
            <a:r>
              <a:rPr lang="en-SG" b="0" i="0" dirty="0">
                <a:effectLst/>
                <a:latin typeface="Arial" panose="020B0604020202020204" pitchFamily="34" charset="0"/>
              </a:rPr>
              <a:t>by </a:t>
            </a:r>
            <a:r>
              <a:rPr lang="en-SG" b="0" i="0" u="none" strike="noStrike" dirty="0">
                <a:effectLst/>
                <a:latin typeface="Arial" panose="020B0604020202020204" pitchFamily="34" charset="0"/>
              </a:rPr>
              <a:t>David Lay</a:t>
            </a:r>
            <a:r>
              <a:rPr lang="en-SG" b="0" i="0" dirty="0">
                <a:effectLst/>
                <a:latin typeface="Arial" panose="020B0604020202020204" pitchFamily="34" charset="0"/>
              </a:rPr>
              <a:t>, </a:t>
            </a:r>
            <a:r>
              <a:rPr lang="en-SG" b="0" i="0" u="none" strike="noStrike" dirty="0">
                <a:effectLst/>
                <a:latin typeface="Arial" panose="020B0604020202020204" pitchFamily="34" charset="0"/>
              </a:rPr>
              <a:t>Steven Lay</a:t>
            </a:r>
            <a:r>
              <a:rPr lang="en-SG" u="none" strike="noStrike" dirty="0">
                <a:latin typeface="Arial" panose="020B0604020202020204" pitchFamily="34" charset="0"/>
              </a:rPr>
              <a:t>,</a:t>
            </a:r>
            <a:r>
              <a:rPr lang="en-SG" b="0" i="0" dirty="0">
                <a:effectLst/>
                <a:latin typeface="Arial" panose="020B0604020202020204" pitchFamily="34" charset="0"/>
              </a:rPr>
              <a:t> </a:t>
            </a:r>
            <a:r>
              <a:rPr lang="en-SG" b="0" i="0" u="none" strike="noStrike" dirty="0">
                <a:effectLst/>
                <a:latin typeface="Arial" panose="020B0604020202020204" pitchFamily="34" charset="0"/>
              </a:rPr>
              <a:t>Judi McDonald</a:t>
            </a:r>
            <a:endParaRPr lang="en-SG" b="0" i="0" dirty="0">
              <a:effectLst/>
              <a:latin typeface="Arial" panose="020B0604020202020204" pitchFamily="34" charset="0"/>
            </a:endParaRPr>
          </a:p>
        </p:txBody>
      </p:sp>
      <p:pic>
        <p:nvPicPr>
          <p:cNvPr id="8" name="Picture 7">
            <a:extLst>
              <a:ext uri="{FF2B5EF4-FFF2-40B4-BE49-F238E27FC236}">
                <a16:creationId xmlns:a16="http://schemas.microsoft.com/office/drawing/2014/main" id="{67550946-2DB7-269F-D838-DA2D8E27E1FA}"/>
              </a:ext>
            </a:extLst>
          </p:cNvPr>
          <p:cNvPicPr>
            <a:picLocks noChangeAspect="1"/>
          </p:cNvPicPr>
          <p:nvPr/>
        </p:nvPicPr>
        <p:blipFill>
          <a:blip r:embed="rId3"/>
          <a:stretch>
            <a:fillRect/>
          </a:stretch>
        </p:blipFill>
        <p:spPr>
          <a:xfrm>
            <a:off x="6546200" y="1607891"/>
            <a:ext cx="4807600" cy="2923761"/>
          </a:xfrm>
          <a:prstGeom prst="rect">
            <a:avLst/>
          </a:prstGeom>
        </p:spPr>
      </p:pic>
      <p:sp>
        <p:nvSpPr>
          <p:cNvPr id="10" name="TextBox 9">
            <a:extLst>
              <a:ext uri="{FF2B5EF4-FFF2-40B4-BE49-F238E27FC236}">
                <a16:creationId xmlns:a16="http://schemas.microsoft.com/office/drawing/2014/main" id="{8686236C-6915-C951-3DED-627B4C829444}"/>
              </a:ext>
            </a:extLst>
          </p:cNvPr>
          <p:cNvSpPr txBox="1"/>
          <p:nvPr/>
        </p:nvSpPr>
        <p:spPr>
          <a:xfrm>
            <a:off x="6546199" y="4866594"/>
            <a:ext cx="5030757" cy="707886"/>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https://</a:t>
            </a:r>
            <a:r>
              <a:rPr lang="en-US" sz="2000" dirty="0" err="1">
                <a:latin typeface="Arial" panose="020B0604020202020204" pitchFamily="34" charset="0"/>
                <a:cs typeface="Arial" panose="020B0604020202020204" pitchFamily="34" charset="0"/>
              </a:rPr>
              <a:t>www.youtube.com</a:t>
            </a: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playlist?list</a:t>
            </a:r>
            <a:r>
              <a:rPr lang="en-US" sz="2000" dirty="0">
                <a:latin typeface="Arial" panose="020B0604020202020204" pitchFamily="34" charset="0"/>
                <a:cs typeface="Arial" panose="020B0604020202020204" pitchFamily="34" charset="0"/>
              </a:rPr>
              <a:t>=PLZHQObOWTQDPD3MizzM2xVFitgF8hE_ab</a:t>
            </a:r>
          </a:p>
        </p:txBody>
      </p:sp>
      <p:sp>
        <p:nvSpPr>
          <p:cNvPr id="12" name="TextBox 11">
            <a:extLst>
              <a:ext uri="{FF2B5EF4-FFF2-40B4-BE49-F238E27FC236}">
                <a16:creationId xmlns:a16="http://schemas.microsoft.com/office/drawing/2014/main" id="{A034D94C-C28E-EF64-B0B4-FD42D7FE84BE}"/>
              </a:ext>
            </a:extLst>
          </p:cNvPr>
          <p:cNvSpPr txBox="1"/>
          <p:nvPr/>
        </p:nvSpPr>
        <p:spPr>
          <a:xfrm>
            <a:off x="6932840" y="1160409"/>
            <a:ext cx="4034319" cy="400110"/>
          </a:xfrm>
          <a:prstGeom prst="rect">
            <a:avLst/>
          </a:prstGeom>
          <a:noFill/>
        </p:spPr>
        <p:txBody>
          <a:bodyPr wrap="square">
            <a:spAutoFit/>
          </a:bodyPr>
          <a:lstStyle/>
          <a:p>
            <a:pPr algn="ctr"/>
            <a:r>
              <a:rPr lang="en-US" sz="2000" b="1" dirty="0">
                <a:latin typeface="Arial" panose="020B0604020202020204" pitchFamily="34" charset="0"/>
                <a:cs typeface="Arial" panose="020B0604020202020204" pitchFamily="34" charset="0"/>
              </a:rPr>
              <a:t>3Blue1Brown on YouTube </a:t>
            </a:r>
          </a:p>
        </p:txBody>
      </p:sp>
    </p:spTree>
    <p:extLst>
      <p:ext uri="{BB962C8B-B14F-4D97-AF65-F5344CB8AC3E}">
        <p14:creationId xmlns:p14="http://schemas.microsoft.com/office/powerpoint/2010/main" val="3076812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6209-C405-A2D4-2586-E8731F5C6ED0}"/>
              </a:ext>
            </a:extLst>
          </p:cNvPr>
          <p:cNvSpPr>
            <a:spLocks noGrp="1"/>
          </p:cNvSpPr>
          <p:nvPr>
            <p:ph type="title"/>
          </p:nvPr>
        </p:nvSpPr>
        <p:spPr>
          <a:xfrm>
            <a:off x="838200" y="2969429"/>
            <a:ext cx="10515600" cy="1325563"/>
          </a:xfrm>
        </p:spPr>
        <p:txBody>
          <a:bodyPr>
            <a:normAutofit fontScale="90000"/>
          </a:bodyPr>
          <a:lstStyle/>
          <a:p>
            <a:pPr algn="ctr"/>
            <a:r>
              <a:rPr lang="en-US" b="1" dirty="0">
                <a:latin typeface="Arial" panose="020B0604020202020204" pitchFamily="34" charset="0"/>
                <a:cs typeface="Arial" panose="020B0604020202020204" pitchFamily="34" charset="0"/>
              </a:rPr>
              <a:t>Lecture (Week 10)</a:t>
            </a:r>
            <a:br>
              <a:rPr lang="en-US" b="1" dirty="0">
                <a:latin typeface="Arial" panose="020B0604020202020204" pitchFamily="34" charset="0"/>
                <a:cs typeface="Arial" panose="020B0604020202020204" pitchFamily="34" charset="0"/>
              </a:rPr>
            </a:br>
            <a:br>
              <a:rPr lang="en-US" b="1" dirty="0">
                <a:latin typeface="Arial" panose="020B0604020202020204" pitchFamily="34" charset="0"/>
                <a:cs typeface="Arial" panose="020B0604020202020204" pitchFamily="34" charset="0"/>
              </a:rPr>
            </a:br>
            <a:r>
              <a:rPr lang="en-US" sz="4400" b="1" dirty="0">
                <a:latin typeface="Arial" panose="020B0604020202020204" pitchFamily="34" charset="0"/>
                <a:cs typeface="Arial" panose="020B0604020202020204" pitchFamily="34" charset="0"/>
              </a:rPr>
              <a:t>(Chapter </a:t>
            </a:r>
            <a:r>
              <a:rPr lang="en-US" b="1" dirty="0">
                <a:latin typeface="Arial" panose="020B0604020202020204" pitchFamily="34" charset="0"/>
                <a:cs typeface="Arial" panose="020B0604020202020204" pitchFamily="34" charset="0"/>
              </a:rPr>
              <a:t>7.1.1-7.2.1</a:t>
            </a:r>
            <a:r>
              <a:rPr lang="en-US" sz="4400" b="1" dirty="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689F07CB-394C-8147-FD59-7FF207566C99}"/>
              </a:ext>
            </a:extLst>
          </p:cNvPr>
          <p:cNvSpPr>
            <a:spLocks noGrp="1"/>
          </p:cNvSpPr>
          <p:nvPr>
            <p:ph type="sldNum" sz="quarter" idx="12"/>
          </p:nvPr>
        </p:nvSpPr>
        <p:spPr/>
        <p:txBody>
          <a:bodyPr/>
          <a:lstStyle/>
          <a:p>
            <a:fld id="{753F1077-7B91-4D11-8473-7F9D495CD0E2}" type="slidenum">
              <a:rPr lang="en-SG" smtClean="0"/>
              <a:t>8</a:t>
            </a:fld>
            <a:endParaRPr lang="en-SG"/>
          </a:p>
        </p:txBody>
      </p:sp>
    </p:spTree>
    <p:extLst>
      <p:ext uri="{BB962C8B-B14F-4D97-AF65-F5344CB8AC3E}">
        <p14:creationId xmlns:p14="http://schemas.microsoft.com/office/powerpoint/2010/main" val="3159376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0C9DD0C-2C17-63E0-0CF2-40F82584F989}"/>
              </a:ext>
            </a:extLst>
          </p:cNvPr>
          <p:cNvGrpSpPr/>
          <p:nvPr/>
        </p:nvGrpSpPr>
        <p:grpSpPr>
          <a:xfrm>
            <a:off x="8700831" y="3440907"/>
            <a:ext cx="3569465" cy="2291297"/>
            <a:chOff x="8821614" y="4296790"/>
            <a:chExt cx="3204485" cy="1993630"/>
          </a:xfrm>
        </p:grpSpPr>
        <p:pic>
          <p:nvPicPr>
            <p:cNvPr id="11" name="Picture 10">
              <a:extLst>
                <a:ext uri="{FF2B5EF4-FFF2-40B4-BE49-F238E27FC236}">
                  <a16:creationId xmlns:a16="http://schemas.microsoft.com/office/drawing/2014/main" id="{451B2D16-D8DD-7C61-5838-924465DEA9A3}"/>
                </a:ext>
              </a:extLst>
            </p:cNvPr>
            <p:cNvPicPr>
              <a:picLocks noChangeAspect="1"/>
            </p:cNvPicPr>
            <p:nvPr/>
          </p:nvPicPr>
          <p:blipFill>
            <a:blip r:embed="rId2"/>
            <a:stretch>
              <a:fillRect/>
            </a:stretch>
          </p:blipFill>
          <p:spPr>
            <a:xfrm>
              <a:off x="8821614" y="4296790"/>
              <a:ext cx="3204485" cy="199363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22BCA11-2494-3EA4-CBEC-825C6EAD353B}"/>
                    </a:ext>
                  </a:extLst>
                </p:cNvPr>
                <p:cNvSpPr txBox="1"/>
                <p:nvPr/>
              </p:nvSpPr>
              <p:spPr>
                <a:xfrm>
                  <a:off x="10621487" y="5058005"/>
                  <a:ext cx="434861" cy="4712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𝒛</m:t>
                        </m:r>
                      </m:oMath>
                    </m:oMathPara>
                  </a14:m>
                  <a:endParaRPr lang="en-SG" sz="1200" b="1" dirty="0">
                    <a:effectLst/>
                    <a:latin typeface="Helvetica" pitchFamily="2" charset="0"/>
                  </a:endParaRPr>
                </a:p>
              </p:txBody>
            </p:sp>
          </mc:Choice>
          <mc:Fallback xmlns="">
            <p:sp>
              <p:nvSpPr>
                <p:cNvPr id="6" name="TextBox 5">
                  <a:extLst>
                    <a:ext uri="{FF2B5EF4-FFF2-40B4-BE49-F238E27FC236}">
                      <a16:creationId xmlns:a16="http://schemas.microsoft.com/office/drawing/2014/main" id="{A5D4342E-18E0-B561-54B8-F87AA6A128E5}"/>
                    </a:ext>
                  </a:extLst>
                </p:cNvPr>
                <p:cNvSpPr txBox="1">
                  <a:spLocks noRot="1" noChangeAspect="1" noMove="1" noResize="1" noEditPoints="1" noAdjustHandles="1" noChangeArrowheads="1" noChangeShapeType="1" noTextEdit="1"/>
                </p:cNvSpPr>
                <p:nvPr/>
              </p:nvSpPr>
              <p:spPr>
                <a:xfrm>
                  <a:off x="10621487" y="5058005"/>
                  <a:ext cx="434861" cy="471200"/>
                </a:xfrm>
                <a:prstGeom prst="rect">
                  <a:avLst/>
                </a:prstGeom>
                <a:blipFill>
                  <a:blip r:embed="rId4"/>
                  <a:stretch>
                    <a:fillRect/>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61CC36F7-349F-7BDE-B2F9-75A6AE2B9836}"/>
              </a:ext>
            </a:extLst>
          </p:cNvPr>
          <p:cNvGrpSpPr/>
          <p:nvPr/>
        </p:nvGrpSpPr>
        <p:grpSpPr>
          <a:xfrm>
            <a:off x="8956713" y="1498294"/>
            <a:ext cx="2875403" cy="1762699"/>
            <a:chOff x="8934012" y="2314001"/>
            <a:chExt cx="3002839" cy="1729189"/>
          </a:xfrm>
        </p:grpSpPr>
        <p:pic>
          <p:nvPicPr>
            <p:cNvPr id="8" name="Picture 7">
              <a:extLst>
                <a:ext uri="{FF2B5EF4-FFF2-40B4-BE49-F238E27FC236}">
                  <a16:creationId xmlns:a16="http://schemas.microsoft.com/office/drawing/2014/main" id="{DC330396-D5C6-B628-2519-297A448FDC15}"/>
                </a:ext>
              </a:extLst>
            </p:cNvPr>
            <p:cNvPicPr>
              <a:picLocks noChangeAspect="1"/>
            </p:cNvPicPr>
            <p:nvPr/>
          </p:nvPicPr>
          <p:blipFill>
            <a:blip r:embed="rId5"/>
            <a:stretch>
              <a:fillRect/>
            </a:stretch>
          </p:blipFill>
          <p:spPr>
            <a:xfrm>
              <a:off x="8934012" y="2314001"/>
              <a:ext cx="3002839" cy="1729189"/>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E8D8DC5-5837-F051-0DB8-1574809552B1}"/>
                    </a:ext>
                  </a:extLst>
                </p:cNvPr>
                <p:cNvSpPr txBox="1"/>
                <p:nvPr/>
              </p:nvSpPr>
              <p:spPr>
                <a:xfrm>
                  <a:off x="10752463" y="2823857"/>
                  <a:ext cx="34152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𝒛</m:t>
                        </m:r>
                      </m:oMath>
                    </m:oMathPara>
                  </a14:m>
                  <a:endParaRPr lang="en-SG" sz="1200" b="1" dirty="0">
                    <a:effectLst/>
                    <a:latin typeface="Helvetica" pitchFamily="2" charset="0"/>
                  </a:endParaRPr>
                </a:p>
              </p:txBody>
            </p:sp>
          </mc:Choice>
          <mc:Fallback xmlns="">
            <p:sp>
              <p:nvSpPr>
                <p:cNvPr id="7" name="TextBox 6">
                  <a:extLst>
                    <a:ext uri="{FF2B5EF4-FFF2-40B4-BE49-F238E27FC236}">
                      <a16:creationId xmlns:a16="http://schemas.microsoft.com/office/drawing/2014/main" id="{125744C8-B267-97B2-2D5D-56B1B1D2A02F}"/>
                    </a:ext>
                  </a:extLst>
                </p:cNvPr>
                <p:cNvSpPr txBox="1">
                  <a:spLocks noRot="1" noChangeAspect="1" noMove="1" noResize="1" noEditPoints="1" noAdjustHandles="1" noChangeArrowheads="1" noChangeShapeType="1" noTextEdit="1"/>
                </p:cNvSpPr>
                <p:nvPr/>
              </p:nvSpPr>
              <p:spPr>
                <a:xfrm>
                  <a:off x="10752463" y="2823857"/>
                  <a:ext cx="341522" cy="276999"/>
                </a:xfrm>
                <a:prstGeom prst="rect">
                  <a:avLst/>
                </a:prstGeom>
                <a:blipFill>
                  <a:blip r:embed="rId6"/>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21B72E-CB49-84BE-6602-E07D2992A4D7}"/>
                  </a:ext>
                </a:extLst>
              </p:cNvPr>
              <p:cNvSpPr>
                <a:spLocks noGrp="1"/>
              </p:cNvSpPr>
              <p:nvPr>
                <p:ph idx="1"/>
              </p:nvPr>
            </p:nvSpPr>
            <p:spPr>
              <a:xfrm>
                <a:off x="529726" y="1498294"/>
                <a:ext cx="8691391" cy="5089793"/>
              </a:xfrm>
            </p:spPr>
            <p:txBody>
              <a:bodyPr>
                <a:normAutofit fontScale="62500" lnSpcReduction="20000"/>
              </a:bodyPr>
              <a:lstStyle/>
              <a:p>
                <a:pPr>
                  <a:lnSpc>
                    <a:spcPct val="120000"/>
                  </a:lnSpc>
                </a:pPr>
                <a:r>
                  <a:rPr lang="en-US" b="0" dirty="0">
                    <a:latin typeface="Arial" panose="020B0604020202020204" pitchFamily="34" charset="0"/>
                    <a:cs typeface="Arial" panose="020B0604020202020204" pitchFamily="34" charset="0"/>
                  </a:rPr>
                  <a:t>Project a vector to a line (1-d subspace): </a:t>
                </a:r>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𝒚</m:t>
                            </m:r>
                          </m:e>
                        </m:acc>
                        <m:r>
                          <a:rPr lang="en-US" b="0" i="1" smtClean="0">
                            <a:latin typeface="Cambria Math" panose="02040503050406030204" pitchFamily="18" charset="0"/>
                          </a:rPr>
                          <m:t>=</m:t>
                        </m:r>
                        <m:r>
                          <a:rPr lang="en-US" b="0" i="1" smtClean="0">
                            <a:latin typeface="Cambria Math" panose="02040503050406030204" pitchFamily="18" charset="0"/>
                          </a:rPr>
                          <m:t>𝑃𝑟𝑜𝑗</m:t>
                        </m:r>
                      </m:e>
                      <m:sub>
                        <m:r>
                          <a:rPr lang="en-US" b="1" i="1" smtClean="0">
                            <a:latin typeface="Cambria Math" panose="02040503050406030204" pitchFamily="18" charset="0"/>
                          </a:rPr>
                          <m:t>𝒖</m:t>
                        </m:r>
                      </m:sub>
                    </m:sSub>
                    <m:r>
                      <a:rPr lang="en-US" b="0" i="1" smtClean="0">
                        <a:latin typeface="Cambria Math" panose="02040503050406030204" pitchFamily="18" charset="0"/>
                      </a:rPr>
                      <m:t> </m:t>
                    </m:r>
                    <m:r>
                      <a:rPr lang="en-US" b="1" i="1" smtClean="0">
                        <a:latin typeface="Cambria Math" panose="02040503050406030204" pitchFamily="18" charset="0"/>
                      </a:rPr>
                      <m:t>𝒚</m:t>
                    </m:r>
                    <m:r>
                      <a:rPr lang="en-US" b="1" i="1" smtClean="0">
                        <a:latin typeface="Cambria Math" panose="02040503050406030204" pitchFamily="18" charset="0"/>
                      </a:rPr>
                      <m:t>= </m:t>
                    </m:r>
                    <m:f>
                      <m:fPr>
                        <m:ctrlPr>
                          <a:rPr lang="en-US" b="1" i="1" smtClean="0">
                            <a:solidFill>
                              <a:srgbClr val="FF0000"/>
                            </a:solidFill>
                            <a:latin typeface="Cambria Math" panose="02040503050406030204" pitchFamily="18" charset="0"/>
                          </a:rPr>
                        </m:ctrlPr>
                      </m:fPr>
                      <m:num>
                        <m:r>
                          <a:rPr lang="en-US" b="1" i="1" smtClean="0">
                            <a:solidFill>
                              <a:srgbClr val="FF0000"/>
                            </a:solidFill>
                            <a:latin typeface="Cambria Math" panose="02040503050406030204" pitchFamily="18" charset="0"/>
                          </a:rPr>
                          <m:t>𝒚</m:t>
                        </m:r>
                        <m:r>
                          <a:rPr lang="en-US" b="1" i="1" smtClean="0">
                            <a:solidFill>
                              <a:srgbClr val="FF0000"/>
                            </a:solidFill>
                            <a:latin typeface="Cambria Math" panose="02040503050406030204" pitchFamily="18" charset="0"/>
                            <a:ea typeface="Cambria Math" panose="02040503050406030204" pitchFamily="18" charset="0"/>
                          </a:rPr>
                          <m:t>∙</m:t>
                        </m:r>
                        <m:r>
                          <a:rPr lang="en-US" b="1" i="1" smtClean="0">
                            <a:solidFill>
                              <a:srgbClr val="FF0000"/>
                            </a:solidFill>
                            <a:latin typeface="Cambria Math" panose="02040503050406030204" pitchFamily="18" charset="0"/>
                            <a:ea typeface="Cambria Math" panose="02040503050406030204" pitchFamily="18" charset="0"/>
                          </a:rPr>
                          <m:t>𝒖</m:t>
                        </m:r>
                      </m:num>
                      <m:den>
                        <m:r>
                          <a:rPr lang="en-US" b="1" i="1" smtClean="0">
                            <a:solidFill>
                              <a:srgbClr val="FF0000"/>
                            </a:solidFill>
                            <a:latin typeface="Cambria Math" panose="02040503050406030204" pitchFamily="18" charset="0"/>
                          </a:rPr>
                          <m:t>𝒖</m:t>
                        </m:r>
                        <m:r>
                          <a:rPr lang="en-US" b="1" i="1">
                            <a:solidFill>
                              <a:srgbClr val="FF0000"/>
                            </a:solidFill>
                            <a:latin typeface="Cambria Math" panose="02040503050406030204" pitchFamily="18" charset="0"/>
                            <a:ea typeface="Cambria Math" panose="02040503050406030204" pitchFamily="18" charset="0"/>
                          </a:rPr>
                          <m:t>∙</m:t>
                        </m:r>
                        <m:r>
                          <a:rPr lang="en-US" b="1" i="1" smtClean="0">
                            <a:solidFill>
                              <a:srgbClr val="FF0000"/>
                            </a:solidFill>
                            <a:latin typeface="Cambria Math" panose="02040503050406030204" pitchFamily="18" charset="0"/>
                            <a:ea typeface="Cambria Math" panose="02040503050406030204" pitchFamily="18" charset="0"/>
                          </a:rPr>
                          <m:t>𝒖</m:t>
                        </m:r>
                      </m:den>
                    </m:f>
                    <m:r>
                      <a:rPr lang="en-US" b="1" i="1" smtClean="0">
                        <a:solidFill>
                          <a:srgbClr val="FF0000"/>
                        </a:solidFill>
                        <a:latin typeface="Cambria Math" panose="02040503050406030204" pitchFamily="18" charset="0"/>
                        <a:ea typeface="Cambria Math" panose="02040503050406030204" pitchFamily="18" charset="0"/>
                      </a:rPr>
                      <m:t>𝒖</m:t>
                    </m:r>
                  </m:oMath>
                </a14:m>
                <a:endParaRPr lang="en-US" dirty="0">
                  <a:latin typeface="Arial" panose="020B0604020202020204" pitchFamily="34" charset="0"/>
                  <a:cs typeface="Arial" panose="020B0604020202020204" pitchFamily="34" charset="0"/>
                </a:endParaRPr>
              </a:p>
              <a:p>
                <a:pPr>
                  <a:lnSpc>
                    <a:spcPct val="120000"/>
                  </a:lnSpc>
                </a:pPr>
                <a:r>
                  <a:rPr lang="en-US" dirty="0">
                    <a:latin typeface="Arial" panose="020B0604020202020204" pitchFamily="34" charset="0"/>
                    <a:cs typeface="Arial" panose="020B0604020202020204" pitchFamily="34" charset="0"/>
                  </a:rPr>
                  <a:t>Project a vector to a subspace spanned by </a:t>
                </a:r>
                <a14:m>
                  <m:oMath xmlns:m="http://schemas.openxmlformats.org/officeDocument/2006/math">
                    <m:sSub>
                      <m:sSubPr>
                        <m:ctrlPr>
                          <a:rPr lang="en-US" i="1" smtClean="0">
                            <a:latin typeface="Cambria Math" panose="02040503050406030204" pitchFamily="18" charset="0"/>
                          </a:rPr>
                        </m:ctrlPr>
                      </m:sSubPr>
                      <m:e>
                        <m:r>
                          <a:rPr lang="en-US" b="1" i="1">
                            <a:latin typeface="Cambria Math" panose="02040503050406030204" pitchFamily="18" charset="0"/>
                          </a:rPr>
                          <m:t>{</m:t>
                        </m:r>
                        <m:r>
                          <a:rPr lang="en-US" b="1" i="1">
                            <a:latin typeface="Cambria Math" panose="02040503050406030204" pitchFamily="18" charset="0"/>
                          </a:rPr>
                          <m:t>𝒖</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i="1">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i="1">
                            <a:latin typeface="Cambria Math" panose="02040503050406030204" pitchFamily="18" charset="0"/>
                          </a:rPr>
                          <m:t>𝑝</m:t>
                        </m:r>
                      </m:sub>
                    </m:sSub>
                    <m:r>
                      <a:rPr lang="en-US" b="0" i="1" smtClean="0">
                        <a:latin typeface="Cambria Math" panose="02040503050406030204" pitchFamily="18" charset="0"/>
                      </a:rPr>
                      <m:t>}</m:t>
                    </m:r>
                  </m:oMath>
                </a14:m>
                <a:r>
                  <a:rPr lang="en-US" dirty="0">
                    <a:latin typeface="Arial" panose="020B0604020202020204" pitchFamily="34" charset="0"/>
                    <a:cs typeface="Arial" panose="020B0604020202020204" pitchFamily="34" charset="0"/>
                  </a:rPr>
                  <a:t>: </a:t>
                </a:r>
              </a:p>
              <a:p>
                <a:pPr lvl="1">
                  <a:lnSpc>
                    <a:spcPct val="120000"/>
                  </a:lnSpc>
                  <a:buFont typeface="Courier New" panose="02070309020205020404" pitchFamily="49" charset="0"/>
                  <a:buChar char="o"/>
                </a:pPr>
                <a14:m>
                  <m:oMath xmlns:m="http://schemas.openxmlformats.org/officeDocument/2006/math">
                    <m:sSub>
                      <m:sSubPr>
                        <m:ctrlPr>
                          <a:rPr lang="en-US" b="0" i="1" smtClean="0">
                            <a:latin typeface="Cambria Math" panose="02040503050406030204" pitchFamily="18" charset="0"/>
                          </a:rPr>
                        </m:ctrlPr>
                      </m:sSubPr>
                      <m:e>
                        <m:acc>
                          <m:accPr>
                            <m:chr m:val="̂"/>
                            <m:ctrlPr>
                              <a:rPr lang="en-US" b="1" i="1">
                                <a:latin typeface="Cambria Math" panose="02040503050406030204" pitchFamily="18" charset="0"/>
                              </a:rPr>
                            </m:ctrlPr>
                          </m:accPr>
                          <m:e>
                            <m:r>
                              <a:rPr lang="en-US" b="1" i="1">
                                <a:latin typeface="Cambria Math" panose="02040503050406030204" pitchFamily="18" charset="0"/>
                              </a:rPr>
                              <m:t>𝒚</m:t>
                            </m:r>
                          </m:e>
                        </m:acc>
                        <m:r>
                          <a:rPr lang="en-US" b="0" i="1" smtClean="0">
                            <a:latin typeface="Cambria Math" panose="02040503050406030204" pitchFamily="18" charset="0"/>
                          </a:rPr>
                          <m:t>=</m:t>
                        </m:r>
                        <m:r>
                          <a:rPr lang="en-US" b="0" i="1" smtClean="0">
                            <a:latin typeface="Cambria Math" panose="02040503050406030204" pitchFamily="18" charset="0"/>
                          </a:rPr>
                          <m:t>𝑃𝑟𝑜𝑗</m:t>
                        </m:r>
                      </m:e>
                      <m:sub>
                        <m:r>
                          <a:rPr lang="en-US" b="0" i="1" smtClean="0">
                            <a:latin typeface="Cambria Math" panose="02040503050406030204" pitchFamily="18" charset="0"/>
                          </a:rPr>
                          <m:t>𝑤</m:t>
                        </m:r>
                      </m:sub>
                    </m:sSub>
                    <m:r>
                      <a:rPr lang="en-US" b="1" i="1">
                        <a:latin typeface="Cambria Math" panose="02040503050406030204" pitchFamily="18" charset="0"/>
                      </a:rPr>
                      <m:t>𝒚</m:t>
                    </m:r>
                    <m:r>
                      <a:rPr lang="en-US" b="1" i="1" smtClean="0">
                        <a:latin typeface="Cambria Math" panose="02040503050406030204" pitchFamily="18" charset="0"/>
                      </a:rPr>
                      <m:t>= </m:t>
                    </m:r>
                    <m:f>
                      <m:fPr>
                        <m:ctrlPr>
                          <a:rPr lang="en-US" b="1" i="1" smtClean="0">
                            <a:solidFill>
                              <a:srgbClr val="FF0000"/>
                            </a:solidFill>
                            <a:latin typeface="Cambria Math" panose="02040503050406030204" pitchFamily="18" charset="0"/>
                          </a:rPr>
                        </m:ctrlPr>
                      </m:fPr>
                      <m:num>
                        <m:r>
                          <a:rPr lang="en-US" b="1" i="1" smtClean="0">
                            <a:solidFill>
                              <a:srgbClr val="FF0000"/>
                            </a:solidFill>
                            <a:latin typeface="Cambria Math" panose="02040503050406030204" pitchFamily="18" charset="0"/>
                          </a:rPr>
                          <m:t>𝒚</m:t>
                        </m:r>
                        <m:r>
                          <a:rPr lang="en-US" b="1" i="1" smtClean="0">
                            <a:solidFill>
                              <a:srgbClr val="FF0000"/>
                            </a:solidFill>
                            <a:latin typeface="Cambria Math" panose="02040503050406030204" pitchFamily="18" charset="0"/>
                            <a:ea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𝒖</m:t>
                            </m:r>
                          </m:e>
                          <m:sub>
                            <m:r>
                              <a:rPr lang="en-US" b="0" i="1" smtClean="0">
                                <a:solidFill>
                                  <a:srgbClr val="FF0000"/>
                                </a:solidFill>
                                <a:latin typeface="Cambria Math" panose="02040503050406030204" pitchFamily="18" charset="0"/>
                              </a:rPr>
                              <m:t>1</m:t>
                            </m:r>
                          </m:sub>
                        </m:sSub>
                      </m:num>
                      <m:den>
                        <m:sSub>
                          <m:sSubPr>
                            <m:ctrlPr>
                              <a:rPr lang="en-US"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𝒖</m:t>
                            </m:r>
                          </m:e>
                          <m:sub>
                            <m:r>
                              <a:rPr lang="en-US" b="0" i="1" smtClean="0">
                                <a:solidFill>
                                  <a:srgbClr val="FF0000"/>
                                </a:solidFill>
                                <a:latin typeface="Cambria Math" panose="02040503050406030204" pitchFamily="18" charset="0"/>
                              </a:rPr>
                              <m:t>1</m:t>
                            </m:r>
                          </m:sub>
                        </m:sSub>
                        <m:r>
                          <a:rPr lang="en-US" b="1" i="1">
                            <a:solidFill>
                              <a:srgbClr val="FF0000"/>
                            </a:solidFill>
                            <a:latin typeface="Cambria Math" panose="02040503050406030204" pitchFamily="18" charset="0"/>
                            <a:ea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𝒖</m:t>
                            </m:r>
                          </m:e>
                          <m:sub>
                            <m:r>
                              <a:rPr lang="en-US" b="0" i="1" smtClean="0">
                                <a:solidFill>
                                  <a:srgbClr val="FF0000"/>
                                </a:solidFill>
                                <a:latin typeface="Cambria Math" panose="02040503050406030204" pitchFamily="18" charset="0"/>
                              </a:rPr>
                              <m:t>1</m:t>
                            </m:r>
                          </m:sub>
                        </m:sSub>
                      </m:den>
                    </m:f>
                    <m:sSub>
                      <m:sSubPr>
                        <m:ctrlPr>
                          <a:rPr lang="en-US"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𝒖</m:t>
                        </m:r>
                      </m:e>
                      <m:sub>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oMath>
                </a14:m>
                <a:r>
                  <a:rPr lang="en-US" dirty="0">
                    <a:solidFill>
                      <a:srgbClr val="FF0000"/>
                    </a:solidFill>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i="1">
                        <a:solidFill>
                          <a:srgbClr val="FF0000"/>
                        </a:solidFill>
                        <a:latin typeface="Cambria Math" panose="02040503050406030204" pitchFamily="18" charset="0"/>
                        <a:ea typeface="Cambria Math" panose="02040503050406030204" pitchFamily="18" charset="0"/>
                      </a:rPr>
                      <m:t>⋯</m:t>
                    </m:r>
                  </m:oMath>
                </a14:m>
                <a:r>
                  <a:rPr lang="en-SG" dirty="0">
                    <a:solidFill>
                      <a:srgbClr val="FF0000"/>
                    </a:solidFill>
                    <a:effectLst/>
                    <a:latin typeface="Arial" panose="020B0604020202020204" pitchFamily="34" charset="0"/>
                    <a:cs typeface="Arial" panose="020B0604020202020204" pitchFamily="34" charset="0"/>
                  </a:rPr>
                  <a:t>+</a:t>
                </a:r>
                <a:r>
                  <a:rPr lang="en-US" b="1" dirty="0">
                    <a:solidFill>
                      <a:srgbClr val="FF0000"/>
                    </a:solidFill>
                    <a:latin typeface="Arial" panose="020B0604020202020204" pitchFamily="34" charset="0"/>
                    <a:cs typeface="Arial" panose="020B0604020202020204" pitchFamily="34" charset="0"/>
                  </a:rPr>
                  <a:t> </a:t>
                </a:r>
                <a14:m>
                  <m:oMath xmlns:m="http://schemas.openxmlformats.org/officeDocument/2006/math">
                    <m:f>
                      <m:fPr>
                        <m:ctrlPr>
                          <a:rPr lang="en-US" b="1" i="1">
                            <a:solidFill>
                              <a:srgbClr val="FF0000"/>
                            </a:solidFill>
                            <a:latin typeface="Cambria Math" panose="02040503050406030204" pitchFamily="18" charset="0"/>
                          </a:rPr>
                        </m:ctrlPr>
                      </m:fPr>
                      <m:num>
                        <m:r>
                          <a:rPr lang="en-US" b="1" i="1">
                            <a:solidFill>
                              <a:srgbClr val="FF0000"/>
                            </a:solidFill>
                            <a:latin typeface="Cambria Math" panose="02040503050406030204" pitchFamily="18" charset="0"/>
                          </a:rPr>
                          <m:t>𝒚</m:t>
                        </m:r>
                        <m:r>
                          <a:rPr lang="en-US" b="1" i="1">
                            <a:solidFill>
                              <a:srgbClr val="FF0000"/>
                            </a:solidFill>
                            <a:latin typeface="Cambria Math" panose="02040503050406030204" pitchFamily="18" charset="0"/>
                            <a:ea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𝒖</m:t>
                            </m:r>
                          </m:e>
                          <m:sub>
                            <m:r>
                              <a:rPr lang="en-US" b="0" i="1" smtClean="0">
                                <a:solidFill>
                                  <a:srgbClr val="FF0000"/>
                                </a:solidFill>
                                <a:latin typeface="Cambria Math" panose="02040503050406030204" pitchFamily="18" charset="0"/>
                              </a:rPr>
                              <m:t>𝑝</m:t>
                            </m:r>
                          </m:sub>
                        </m:sSub>
                      </m:num>
                      <m:den>
                        <m:sSub>
                          <m:sSubPr>
                            <m:ctrlPr>
                              <a:rPr lang="en-US"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𝒖</m:t>
                            </m:r>
                          </m:e>
                          <m:sub>
                            <m:r>
                              <a:rPr lang="en-US" b="0" i="1" smtClean="0">
                                <a:solidFill>
                                  <a:srgbClr val="FF0000"/>
                                </a:solidFill>
                                <a:latin typeface="Cambria Math" panose="02040503050406030204" pitchFamily="18" charset="0"/>
                              </a:rPr>
                              <m:t>𝑝</m:t>
                            </m:r>
                          </m:sub>
                        </m:sSub>
                        <m:r>
                          <a:rPr lang="en-US" b="1" i="1">
                            <a:solidFill>
                              <a:srgbClr val="FF0000"/>
                            </a:solidFill>
                            <a:latin typeface="Cambria Math" panose="02040503050406030204" pitchFamily="18" charset="0"/>
                            <a:ea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𝒖</m:t>
                            </m:r>
                          </m:e>
                          <m:sub>
                            <m:r>
                              <a:rPr lang="en-US" b="0" i="1" smtClean="0">
                                <a:solidFill>
                                  <a:srgbClr val="FF0000"/>
                                </a:solidFill>
                                <a:latin typeface="Cambria Math" panose="02040503050406030204" pitchFamily="18" charset="0"/>
                              </a:rPr>
                              <m:t>𝑝</m:t>
                            </m:r>
                          </m:sub>
                        </m:sSub>
                      </m:den>
                    </m:f>
                    <m:sSub>
                      <m:sSubPr>
                        <m:ctrlPr>
                          <a:rPr lang="en-US"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𝒖</m:t>
                        </m:r>
                      </m:e>
                      <m:sub>
                        <m:r>
                          <a:rPr lang="en-US" b="0" i="1" smtClean="0">
                            <a:solidFill>
                              <a:srgbClr val="FF0000"/>
                            </a:solidFill>
                            <a:latin typeface="Cambria Math" panose="02040503050406030204" pitchFamily="18" charset="0"/>
                          </a:rPr>
                          <m:t>𝑝</m:t>
                        </m:r>
                      </m:sub>
                    </m:sSub>
                  </m:oMath>
                </a14:m>
                <a:endParaRPr lang="en-US" b="0" dirty="0">
                  <a:latin typeface="Arial" panose="020B0604020202020204" pitchFamily="34" charset="0"/>
                  <a:cs typeface="Arial" panose="020B0604020202020204" pitchFamily="34" charset="0"/>
                </a:endParaRPr>
              </a:p>
              <a:p>
                <a:pPr lvl="2">
                  <a:lnSpc>
                    <a:spcPct val="120000"/>
                  </a:lnSpc>
                  <a:buFont typeface="Wingdings" pitchFamily="2" charset="2"/>
                  <a:buChar char="Ø"/>
                </a:pPr>
                <a:r>
                  <a:rPr lang="en-SG" dirty="0">
                    <a:effectLst/>
                    <a:latin typeface="Arial" panose="020B0604020202020204" pitchFamily="34" charset="0"/>
                    <a:cs typeface="Arial" panose="020B0604020202020204" pitchFamily="34" charset="0"/>
                  </a:rPr>
                  <a:t>where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m:t>
                        </m:r>
                        <m:r>
                          <a:rPr lang="en-US" b="1" i="1">
                            <a:latin typeface="Cambria Math" panose="02040503050406030204" pitchFamily="18" charset="0"/>
                          </a:rPr>
                          <m:t>𝒖</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i="1">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i="1">
                            <a:latin typeface="Cambria Math" panose="02040503050406030204" pitchFamily="18" charset="0"/>
                          </a:rPr>
                          <m:t>𝑝</m:t>
                        </m:r>
                      </m:sub>
                    </m:sSub>
                    <m:r>
                      <a:rPr lang="en-US" i="1">
                        <a:latin typeface="Cambria Math" panose="02040503050406030204" pitchFamily="18" charset="0"/>
                      </a:rPr>
                      <m:t>} </m:t>
                    </m:r>
                  </m:oMath>
                </a14:m>
                <a:r>
                  <a:rPr lang="en-US" dirty="0">
                    <a:latin typeface="Arial" panose="020B0604020202020204" pitchFamily="34" charset="0"/>
                    <a:cs typeface="Arial" panose="020B0604020202020204" pitchFamily="34" charset="0"/>
                  </a:rPr>
                  <a:t>is an </a:t>
                </a:r>
                <a:r>
                  <a:rPr lang="en-US" b="1" dirty="0">
                    <a:latin typeface="Arial" panose="020B0604020202020204" pitchFamily="34" charset="0"/>
                    <a:cs typeface="Arial" panose="020B0604020202020204" pitchFamily="34" charset="0"/>
                  </a:rPr>
                  <a:t>orthogonal</a:t>
                </a:r>
                <a:r>
                  <a:rPr lang="en-US" dirty="0">
                    <a:latin typeface="Arial" panose="020B0604020202020204" pitchFamily="34" charset="0"/>
                    <a:cs typeface="Arial" panose="020B0604020202020204" pitchFamily="34" charset="0"/>
                  </a:rPr>
                  <a:t> basis </a:t>
                </a:r>
              </a:p>
              <a:p>
                <a:pPr marL="457200" lvl="1" indent="0">
                  <a:lnSpc>
                    <a:spcPct val="120000"/>
                  </a:lnSpc>
                  <a:buNone/>
                </a:pPr>
                <a:endParaRPr lang="en-US" b="0" i="1" dirty="0">
                  <a:latin typeface="Arial" panose="020B0604020202020204" pitchFamily="34" charset="0"/>
                  <a:cs typeface="Arial" panose="020B0604020202020204" pitchFamily="34" charset="0"/>
                </a:endParaRPr>
              </a:p>
              <a:p>
                <a:pPr lvl="1">
                  <a:lnSpc>
                    <a:spcPct val="120000"/>
                  </a:lnSpc>
                  <a:buFont typeface="Courier New" panose="02070309020205020404" pitchFamily="49" charset="0"/>
                  <a:buChar char="o"/>
                </a:pPr>
                <a14:m>
                  <m:oMath xmlns:m="http://schemas.openxmlformats.org/officeDocument/2006/math">
                    <m:sSub>
                      <m:sSubPr>
                        <m:ctrlPr>
                          <a:rPr lang="en-US" b="0" i="1" smtClean="0">
                            <a:latin typeface="Cambria Math" panose="02040503050406030204" pitchFamily="18" charset="0"/>
                          </a:rPr>
                        </m:ctrlPr>
                      </m:sSubPr>
                      <m:e>
                        <m:acc>
                          <m:accPr>
                            <m:chr m:val="̂"/>
                            <m:ctrlPr>
                              <a:rPr lang="en-US" b="1" i="1">
                                <a:latin typeface="Cambria Math" panose="02040503050406030204" pitchFamily="18" charset="0"/>
                              </a:rPr>
                            </m:ctrlPr>
                          </m:accPr>
                          <m:e>
                            <m:r>
                              <a:rPr lang="en-US" b="1" i="1">
                                <a:latin typeface="Cambria Math" panose="02040503050406030204" pitchFamily="18" charset="0"/>
                              </a:rPr>
                              <m:t>𝒚</m:t>
                            </m:r>
                          </m:e>
                        </m:acc>
                        <m:r>
                          <a:rPr lang="en-US" b="0" i="1" smtClean="0">
                            <a:latin typeface="Cambria Math" panose="02040503050406030204" pitchFamily="18" charset="0"/>
                          </a:rPr>
                          <m:t>=</m:t>
                        </m:r>
                        <m:r>
                          <a:rPr lang="en-US" b="0" i="1" smtClean="0">
                            <a:latin typeface="Cambria Math" panose="02040503050406030204" pitchFamily="18" charset="0"/>
                          </a:rPr>
                          <m:t>𝑃𝑟𝑜𝑗</m:t>
                        </m:r>
                      </m:e>
                      <m:sub>
                        <m:r>
                          <a:rPr lang="en-US" b="0" i="1" smtClean="0">
                            <a:latin typeface="Cambria Math" panose="02040503050406030204" pitchFamily="18" charset="0"/>
                          </a:rPr>
                          <m:t>𝑤</m:t>
                        </m:r>
                      </m:sub>
                    </m:sSub>
                    <m:r>
                      <a:rPr lang="en-US" b="1" i="1">
                        <a:latin typeface="Cambria Math" panose="02040503050406030204" pitchFamily="18" charset="0"/>
                      </a:rPr>
                      <m:t>𝒚</m:t>
                    </m:r>
                    <m:r>
                      <a:rPr lang="en-US" b="1" i="1" smtClean="0">
                        <a:latin typeface="Cambria Math" panose="02040503050406030204" pitchFamily="18" charset="0"/>
                      </a:rPr>
                      <m:t>= </m:t>
                    </m:r>
                    <m:f>
                      <m:fPr>
                        <m:ctrlPr>
                          <a:rPr lang="en-US" b="1" i="1" smtClean="0">
                            <a:latin typeface="Cambria Math" panose="02040503050406030204" pitchFamily="18" charset="0"/>
                          </a:rPr>
                        </m:ctrlPr>
                      </m:fPr>
                      <m:num>
                        <m:r>
                          <a:rPr lang="en-US" b="1" i="1" smtClean="0">
                            <a:latin typeface="Cambria Math" panose="02040503050406030204" pitchFamily="18" charset="0"/>
                          </a:rPr>
                          <m:t>𝒚</m:t>
                        </m:r>
                        <m:r>
                          <a:rPr lang="en-US" b="1"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b="0" i="1" smtClean="0">
                                <a:latin typeface="Cambria Math" panose="02040503050406030204" pitchFamily="18" charset="0"/>
                              </a:rPr>
                              <m:t>1</m:t>
                            </m:r>
                          </m:sub>
                        </m:sSub>
                      </m:num>
                      <m:den>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b="0" i="1" smtClean="0">
                                <a:latin typeface="Cambria Math" panose="02040503050406030204" pitchFamily="18" charset="0"/>
                              </a:rPr>
                              <m:t>1</m:t>
                            </m:r>
                          </m:sub>
                        </m:sSub>
                        <m:r>
                          <a:rPr lang="en-US" b="1"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b="0" i="1" smtClean="0">
                                <a:latin typeface="Cambria Math" panose="02040503050406030204" pitchFamily="18" charset="0"/>
                              </a:rPr>
                              <m:t>1</m:t>
                            </m:r>
                          </m:sub>
                        </m:sSub>
                      </m:den>
                    </m:f>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SG" dirty="0">
                    <a:effectLst/>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 </a:t>
                </a:r>
                <a14:m>
                  <m:oMath xmlns:m="http://schemas.openxmlformats.org/officeDocument/2006/math">
                    <m:f>
                      <m:fPr>
                        <m:ctrlPr>
                          <a:rPr lang="en-US" b="1" i="1">
                            <a:latin typeface="Cambria Math" panose="02040503050406030204" pitchFamily="18" charset="0"/>
                          </a:rPr>
                        </m:ctrlPr>
                      </m:fPr>
                      <m:num>
                        <m:r>
                          <a:rPr lang="en-US" b="1" i="1">
                            <a:latin typeface="Cambria Math" panose="02040503050406030204" pitchFamily="18" charset="0"/>
                          </a:rPr>
                          <m:t>𝒚</m:t>
                        </m:r>
                        <m:r>
                          <a:rPr lang="en-US" b="1"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b="0" i="1" smtClean="0">
                                <a:latin typeface="Cambria Math" panose="02040503050406030204" pitchFamily="18" charset="0"/>
                              </a:rPr>
                              <m:t>𝑝</m:t>
                            </m:r>
                          </m:sub>
                        </m:sSub>
                      </m:num>
                      <m:den>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b="0" i="1" smtClean="0">
                                <a:latin typeface="Cambria Math" panose="02040503050406030204" pitchFamily="18" charset="0"/>
                              </a:rPr>
                              <m:t>𝑝</m:t>
                            </m:r>
                          </m:sub>
                        </m:sSub>
                        <m:r>
                          <a:rPr lang="en-US" b="1"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b="0" i="1" smtClean="0">
                                <a:latin typeface="Cambria Math" panose="02040503050406030204" pitchFamily="18" charset="0"/>
                              </a:rPr>
                              <m:t>𝑝</m:t>
                            </m:r>
                          </m:sub>
                        </m:sSub>
                      </m:den>
                    </m:f>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b="0" i="1" smtClean="0">
                            <a:latin typeface="Cambria Math" panose="02040503050406030204" pitchFamily="18" charset="0"/>
                          </a:rPr>
                          <m:t>𝑝</m:t>
                        </m:r>
                      </m:sub>
                    </m:sSub>
                    <m:r>
                      <a:rPr lang="en-US" b="0" i="1" smtClean="0">
                        <a:latin typeface="Cambria Math" panose="02040503050406030204" pitchFamily="18" charset="0"/>
                      </a:rPr>
                      <m:t>=</m:t>
                    </m:r>
                  </m:oMath>
                </a14:m>
                <a:r>
                  <a:rPr lang="en-US" b="1" dirty="0">
                    <a:latin typeface="Arial" panose="020B0604020202020204" pitchFamily="34" charset="0"/>
                    <a:cs typeface="Arial" panose="020B0604020202020204" pitchFamily="34" charset="0"/>
                  </a:rPr>
                  <a:t> </a:t>
                </a:r>
                <a14:m>
                  <m:oMath xmlns:m="http://schemas.openxmlformats.org/officeDocument/2006/math">
                    <m:r>
                      <a:rPr lang="en-US" b="1" i="0" smtClean="0">
                        <a:latin typeface="Cambria Math" panose="02040503050406030204" pitchFamily="18" charset="0"/>
                      </a:rPr>
                      <m:t>(</m:t>
                    </m:r>
                    <m:r>
                      <a:rPr lang="en-US" b="1" i="1">
                        <a:latin typeface="Cambria Math" panose="02040503050406030204" pitchFamily="18" charset="0"/>
                      </a:rPr>
                      <m:t>𝒚</m:t>
                    </m:r>
                    <m:r>
                      <a:rPr lang="en-US" b="1"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i="1">
                            <a:latin typeface="Cambria Math" panose="02040503050406030204" pitchFamily="18" charset="0"/>
                          </a:rPr>
                          <m:t>1</m:t>
                        </m:r>
                      </m:sub>
                    </m:sSub>
                    <m:r>
                      <a:rPr lang="en-US" i="1">
                        <a:latin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SG"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 (</a:t>
                </a:r>
                <a14:m>
                  <m:oMath xmlns:m="http://schemas.openxmlformats.org/officeDocument/2006/math">
                    <m:r>
                      <a:rPr lang="en-US" b="1" i="1">
                        <a:latin typeface="Cambria Math" panose="02040503050406030204" pitchFamily="18" charset="0"/>
                      </a:rPr>
                      <m:t>𝒚</m:t>
                    </m:r>
                    <m:r>
                      <a:rPr lang="en-US" b="1"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i="1">
                            <a:latin typeface="Cambria Math" panose="02040503050406030204" pitchFamily="18" charset="0"/>
                          </a:rPr>
                          <m:t>𝑝</m:t>
                        </m:r>
                      </m:sub>
                    </m:sSub>
                    <m:r>
                      <a:rPr lang="en-US" i="1">
                        <a:latin typeface="Cambria Math" panose="02040503050406030204" pitchFamily="18" charset="0"/>
                      </a:rPr>
                      <m:t> </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i="1">
                            <a:latin typeface="Cambria Math" panose="02040503050406030204" pitchFamily="18" charset="0"/>
                          </a:rPr>
                          <m:t>𝑝</m:t>
                        </m:r>
                      </m:sub>
                    </m:sSub>
                    <m:r>
                      <a:rPr lang="en-US" b="0" i="1" smtClean="0">
                        <a:latin typeface="Cambria Math" panose="02040503050406030204" pitchFamily="18" charset="0"/>
                      </a:rPr>
                      <m:t>=</m:t>
                    </m:r>
                  </m:oMath>
                </a14:m>
                <a:r>
                  <a:rPr lang="en-US" b="1" dirty="0">
                    <a:latin typeface="Arial" panose="020B0604020202020204" pitchFamily="34" charset="0"/>
                    <a:cs typeface="Arial" panose="020B0604020202020204" pitchFamily="34" charset="0"/>
                  </a:rPr>
                  <a:t> </a:t>
                </a:r>
                <a14:m>
                  <m:oMath xmlns:m="http://schemas.openxmlformats.org/officeDocument/2006/math">
                    <m:r>
                      <a:rPr lang="en-US" b="1" i="0" smtClean="0">
                        <a:latin typeface="Cambria Math" panose="02040503050406030204" pitchFamily="18" charset="0"/>
                      </a:rPr>
                      <m:t>(</m:t>
                    </m:r>
                    <m:sSup>
                      <m:sSupPr>
                        <m:ctrlPr>
                          <a:rPr lang="en-US" b="1" i="1" smtClean="0">
                            <a:latin typeface="Cambria Math" panose="02040503050406030204" pitchFamily="18" charset="0"/>
                          </a:rPr>
                        </m:ctrlPr>
                      </m:sSupPr>
                      <m:e>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i="1">
                                <a:latin typeface="Cambria Math" panose="02040503050406030204" pitchFamily="18" charset="0"/>
                              </a:rPr>
                              <m:t>1</m:t>
                            </m:r>
                          </m:sub>
                        </m:sSub>
                      </m:e>
                      <m:sup>
                        <m:r>
                          <a:rPr lang="en-US" b="0" i="1" smtClean="0">
                            <a:latin typeface="Cambria Math" panose="02040503050406030204" pitchFamily="18" charset="0"/>
                          </a:rPr>
                          <m:t>𝑇</m:t>
                        </m:r>
                      </m:sup>
                    </m:sSup>
                    <m:r>
                      <a:rPr lang="en-US" b="1" i="1" smtClean="0">
                        <a:latin typeface="Cambria Math" panose="02040503050406030204" pitchFamily="18" charset="0"/>
                      </a:rPr>
                      <m:t>𝒚</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i="1">
                            <a:latin typeface="Cambria Math" panose="02040503050406030204" pitchFamily="18" charset="0"/>
                          </a:rPr>
                          <m:t>1</m:t>
                        </m:r>
                      </m:sub>
                    </m:sSub>
                    <m:r>
                      <a:rPr lang="en-US" i="1">
                        <a:latin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SG"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 (</a:t>
                </a:r>
                <a14:m>
                  <m:oMath xmlns:m="http://schemas.openxmlformats.org/officeDocument/2006/math">
                    <m:sSup>
                      <m:sSupPr>
                        <m:ctrlPr>
                          <a:rPr lang="en-US" b="1" i="1">
                            <a:latin typeface="Cambria Math" panose="02040503050406030204" pitchFamily="18" charset="0"/>
                          </a:rPr>
                        </m:ctrlPr>
                      </m:sSupPr>
                      <m:e>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b="0" i="1" smtClean="0">
                                <a:latin typeface="Cambria Math" panose="02040503050406030204" pitchFamily="18" charset="0"/>
                              </a:rPr>
                              <m:t>𝑝</m:t>
                            </m:r>
                          </m:sub>
                        </m:sSub>
                      </m:e>
                      <m:sup>
                        <m:r>
                          <a:rPr lang="en-US" i="1">
                            <a:latin typeface="Cambria Math" panose="02040503050406030204" pitchFamily="18" charset="0"/>
                          </a:rPr>
                          <m:t>𝑇</m:t>
                        </m:r>
                      </m:sup>
                    </m:sSup>
                    <m:r>
                      <a:rPr lang="en-US" b="1" i="1">
                        <a:latin typeface="Cambria Math" panose="02040503050406030204" pitchFamily="18" charset="0"/>
                      </a:rPr>
                      <m:t>𝒚</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i="1">
                            <a:latin typeface="Cambria Math" panose="02040503050406030204" pitchFamily="18" charset="0"/>
                          </a:rPr>
                          <m:t>𝑝</m:t>
                        </m:r>
                      </m:sub>
                    </m:sSub>
                    <m:r>
                      <a:rPr lang="en-US" b="0" i="1" smtClean="0">
                        <a:latin typeface="Cambria Math" panose="02040503050406030204" pitchFamily="18" charset="0"/>
                      </a:rPr>
                      <m:t>=</m:t>
                    </m:r>
                  </m:oMath>
                </a14:m>
                <a:r>
                  <a:rPr lang="en-US" dirty="0">
                    <a:latin typeface="Arial" panose="020B0604020202020204" pitchFamily="34"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i="1">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i="1">
                                <a:latin typeface="Cambria Math" panose="02040503050406030204" pitchFamily="18" charset="0"/>
                              </a:rPr>
                              <m:t>𝑝</m:t>
                            </m:r>
                          </m:sub>
                        </m:sSub>
                      </m:e>
                    </m:d>
                  </m:oMath>
                </a14:m>
                <a:r>
                  <a:rPr lang="en-US" dirty="0">
                    <a:latin typeface="Arial" panose="020B0604020202020204" pitchFamily="34"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p>
                                <m:sSupPr>
                                  <m:ctrlPr>
                                    <a:rPr lang="en-US" b="1" i="1">
                                      <a:latin typeface="Cambria Math" panose="02040503050406030204" pitchFamily="18" charset="0"/>
                                    </a:rPr>
                                  </m:ctrlPr>
                                </m:sSupPr>
                                <m:e>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i="1">
                                          <a:latin typeface="Cambria Math" panose="02040503050406030204" pitchFamily="18" charset="0"/>
                                        </a:rPr>
                                        <m:t>1</m:t>
                                      </m:r>
                                    </m:sub>
                                  </m:sSub>
                                </m:e>
                                <m:sup>
                                  <m:r>
                                    <a:rPr lang="en-US" i="1">
                                      <a:latin typeface="Cambria Math" panose="02040503050406030204" pitchFamily="18" charset="0"/>
                                    </a:rPr>
                                    <m:t>𝑇</m:t>
                                  </m:r>
                                </m:sup>
                              </m:sSup>
                            </m:e>
                          </m:mr>
                          <m:mr>
                            <m:e>
                              <m:r>
                                <a:rPr lang="en-US" i="1">
                                  <a:latin typeface="Cambria Math" panose="02040503050406030204" pitchFamily="18" charset="0"/>
                                  <a:ea typeface="Cambria Math" panose="02040503050406030204" pitchFamily="18" charset="0"/>
                                </a:rPr>
                                <m:t>⋮</m:t>
                              </m:r>
                            </m:e>
                          </m:mr>
                          <m:mr>
                            <m:e>
                              <m:sSup>
                                <m:sSupPr>
                                  <m:ctrlPr>
                                    <a:rPr lang="en-US" b="1" i="1">
                                      <a:latin typeface="Cambria Math" panose="02040503050406030204" pitchFamily="18" charset="0"/>
                                    </a:rPr>
                                  </m:ctrlPr>
                                </m:sSupPr>
                                <m:e>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b="0" i="1" smtClean="0">
                                          <a:latin typeface="Cambria Math" panose="02040503050406030204" pitchFamily="18" charset="0"/>
                                        </a:rPr>
                                        <m:t>𝑝</m:t>
                                      </m:r>
                                    </m:sub>
                                  </m:sSub>
                                </m:e>
                                <m:sup>
                                  <m:r>
                                    <a:rPr lang="en-US" i="1">
                                      <a:latin typeface="Cambria Math" panose="02040503050406030204" pitchFamily="18" charset="0"/>
                                    </a:rPr>
                                    <m:t>𝑇</m:t>
                                  </m:r>
                                </m:sup>
                              </m:sSup>
                            </m:e>
                          </m:mr>
                        </m:m>
                      </m:e>
                    </m:d>
                  </m:oMath>
                </a14:m>
                <a:r>
                  <a:rPr lang="en-US" b="1" dirty="0">
                    <a:latin typeface="Arial" panose="020B0604020202020204" pitchFamily="34" charset="0"/>
                    <a:cs typeface="Arial" panose="020B0604020202020204" pitchFamily="34" charset="0"/>
                  </a:rPr>
                  <a:t> </a:t>
                </a:r>
                <a14:m>
                  <m:oMath xmlns:m="http://schemas.openxmlformats.org/officeDocument/2006/math">
                    <m:r>
                      <a:rPr lang="en-US" b="1" i="1" smtClean="0">
                        <a:latin typeface="Cambria Math" panose="02040503050406030204" pitchFamily="18" charset="0"/>
                      </a:rPr>
                      <m:t>𝒚</m:t>
                    </m:r>
                    <m:r>
                      <a:rPr lang="en-US" b="1" i="1" smtClean="0">
                        <a:latin typeface="Cambria Math" panose="02040503050406030204" pitchFamily="18" charset="0"/>
                      </a:rPr>
                      <m:t>=</m:t>
                    </m:r>
                    <m:sSup>
                      <m:sSupPr>
                        <m:ctrlPr>
                          <a:rPr lang="en-US" i="1" smtClean="0">
                            <a:solidFill>
                              <a:srgbClr val="FF0000"/>
                            </a:solidFill>
                            <a:latin typeface="Cambria Math" panose="02040503050406030204" pitchFamily="18" charset="0"/>
                          </a:rPr>
                        </m:ctrlPr>
                      </m:sSupPr>
                      <m:e>
                        <m:r>
                          <a:rPr lang="en-US" i="1">
                            <a:solidFill>
                              <a:srgbClr val="FF0000"/>
                            </a:solidFill>
                            <a:latin typeface="Cambria Math" panose="02040503050406030204" pitchFamily="18" charset="0"/>
                          </a:rPr>
                          <m:t>𝑈𝑈</m:t>
                        </m:r>
                      </m:e>
                      <m:sup>
                        <m:r>
                          <a:rPr lang="en-US" i="1">
                            <a:solidFill>
                              <a:srgbClr val="FF0000"/>
                            </a:solidFill>
                            <a:latin typeface="Cambria Math" panose="02040503050406030204" pitchFamily="18" charset="0"/>
                          </a:rPr>
                          <m:t>𝑇</m:t>
                        </m:r>
                      </m:sup>
                    </m:sSup>
                    <m:r>
                      <a:rPr lang="en-US" b="1" i="1" smtClean="0">
                        <a:solidFill>
                          <a:srgbClr val="FF0000"/>
                        </a:solidFill>
                        <a:latin typeface="Cambria Math" panose="02040503050406030204" pitchFamily="18" charset="0"/>
                      </a:rPr>
                      <m:t>𝒚</m:t>
                    </m:r>
                  </m:oMath>
                </a14:m>
                <a:endParaRPr lang="en-US" b="1" dirty="0">
                  <a:solidFill>
                    <a:srgbClr val="FF0000"/>
                  </a:solidFill>
                  <a:latin typeface="Arial" panose="020B0604020202020204" pitchFamily="34" charset="0"/>
                  <a:cs typeface="Arial" panose="020B0604020202020204" pitchFamily="34" charset="0"/>
                </a:endParaRPr>
              </a:p>
              <a:p>
                <a:pPr lvl="2">
                  <a:lnSpc>
                    <a:spcPct val="120000"/>
                  </a:lnSpc>
                  <a:buFont typeface="Wingdings" pitchFamily="2" charset="2"/>
                  <a:buChar char="Ø"/>
                </a:pPr>
                <a:r>
                  <a:rPr lang="en-SG" dirty="0">
                    <a:latin typeface="Arial" panose="020B0604020202020204" pitchFamily="34" charset="0"/>
                    <a:cs typeface="Arial" panose="020B0604020202020204" pitchFamily="34" charset="0"/>
                  </a:rPr>
                  <a:t>where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m:t>
                        </m:r>
                        <m:r>
                          <a:rPr lang="en-US" b="1" i="1">
                            <a:latin typeface="Cambria Math" panose="02040503050406030204" pitchFamily="18" charset="0"/>
                          </a:rPr>
                          <m:t>𝒖</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i="1">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i="1">
                            <a:latin typeface="Cambria Math" panose="02040503050406030204" pitchFamily="18" charset="0"/>
                          </a:rPr>
                          <m:t>𝑝</m:t>
                        </m:r>
                      </m:sub>
                    </m:sSub>
                    <m:r>
                      <a:rPr lang="en-US" i="1">
                        <a:latin typeface="Cambria Math" panose="02040503050406030204" pitchFamily="18" charset="0"/>
                      </a:rPr>
                      <m:t>} </m:t>
                    </m:r>
                  </m:oMath>
                </a14:m>
                <a:r>
                  <a:rPr lang="en-US" dirty="0">
                    <a:latin typeface="Arial" panose="020B0604020202020204" pitchFamily="34" charset="0"/>
                    <a:cs typeface="Arial" panose="020B0604020202020204" pitchFamily="34" charset="0"/>
                  </a:rPr>
                  <a:t>is an </a:t>
                </a:r>
                <a:r>
                  <a:rPr lang="en-US" b="1" dirty="0">
                    <a:latin typeface="Arial" panose="020B0604020202020204" pitchFamily="34" charset="0"/>
                    <a:cs typeface="Arial" panose="020B0604020202020204" pitchFamily="34" charset="0"/>
                  </a:rPr>
                  <a:t>orthonormal</a:t>
                </a:r>
                <a:r>
                  <a:rPr lang="en-US" dirty="0">
                    <a:latin typeface="Arial" panose="020B0604020202020204" pitchFamily="34" charset="0"/>
                    <a:cs typeface="Arial" panose="020B0604020202020204" pitchFamily="34" charset="0"/>
                  </a:rPr>
                  <a:t> basis. </a:t>
                </a:r>
                <a14:m>
                  <m:oMath xmlns:m="http://schemas.openxmlformats.org/officeDocument/2006/math">
                    <m:r>
                      <a:rPr lang="en-US" b="0" i="1" smtClean="0">
                        <a:latin typeface="Cambria Math" panose="02040503050406030204" pitchFamily="18" charset="0"/>
                      </a:rPr>
                      <m:t>𝑈</m:t>
                    </m:r>
                  </m:oMath>
                </a14:m>
                <a:r>
                  <a:rPr lang="en-US" dirty="0">
                    <a:latin typeface="Arial" panose="020B0604020202020204" pitchFamily="34" charset="0"/>
                    <a:cs typeface="Arial" panose="020B0604020202020204" pitchFamily="34" charset="0"/>
                  </a:rPr>
                  <a:t> spans the subspace </a:t>
                </a:r>
                <a14:m>
                  <m:oMath xmlns:m="http://schemas.openxmlformats.org/officeDocument/2006/math">
                    <m:r>
                      <a:rPr lang="en-US" i="1">
                        <a:latin typeface="Cambria Math" panose="02040503050406030204" pitchFamily="18" charset="0"/>
                      </a:rPr>
                      <m:t>𝑊</m:t>
                    </m:r>
                  </m:oMath>
                </a14:m>
                <a:r>
                  <a:rPr lang="en-US" dirty="0">
                    <a:latin typeface="Arial" panose="020B0604020202020204" pitchFamily="34" charset="0"/>
                    <a:cs typeface="Arial" panose="020B0604020202020204" pitchFamily="34" charset="0"/>
                  </a:rPr>
                  <a:t>. </a:t>
                </a:r>
              </a:p>
              <a:p>
                <a:pPr lvl="1">
                  <a:lnSpc>
                    <a:spcPct val="120000"/>
                  </a:lnSpc>
                  <a:buFont typeface="Courier New" panose="02070309020205020404" pitchFamily="49" charset="0"/>
                  <a:buChar char="o"/>
                </a:pPr>
                <a:endParaRPr lang="en-US" dirty="0">
                  <a:latin typeface="Arial" panose="020B0604020202020204" pitchFamily="34" charset="0"/>
                  <a:cs typeface="Arial" panose="020B0604020202020204" pitchFamily="34" charset="0"/>
                </a:endParaRPr>
              </a:p>
              <a:p>
                <a:pPr>
                  <a:lnSpc>
                    <a:spcPct val="120000"/>
                  </a:lnSpc>
                </a:pPr>
                <a14:m>
                  <m:oMath xmlns:m="http://schemas.openxmlformats.org/officeDocument/2006/math">
                    <m:acc>
                      <m:accPr>
                        <m:chr m:val="̂"/>
                        <m:ctrlPr>
                          <a:rPr lang="en-US" b="1" i="1" smtClean="0">
                            <a:latin typeface="Cambria Math" panose="02040503050406030204" pitchFamily="18" charset="0"/>
                          </a:rPr>
                        </m:ctrlPr>
                      </m:accPr>
                      <m:e>
                        <m:r>
                          <a:rPr lang="en-US" b="1" i="1">
                            <a:latin typeface="Cambria Math" panose="02040503050406030204" pitchFamily="18" charset="0"/>
                          </a:rPr>
                          <m:t>𝒚</m:t>
                        </m:r>
                      </m:e>
                    </m:acc>
                  </m:oMath>
                </a14:m>
                <a:r>
                  <a:rPr lang="en-SG" dirty="0">
                    <a:latin typeface="Arial" panose="020B0604020202020204" pitchFamily="34" charset="0"/>
                    <a:cs typeface="Arial" panose="020B0604020202020204" pitchFamily="34" charset="0"/>
                  </a:rPr>
                  <a:t> is the best approximation of </a:t>
                </a:r>
                <a14:m>
                  <m:oMath xmlns:m="http://schemas.openxmlformats.org/officeDocument/2006/math">
                    <m:r>
                      <a:rPr lang="en-US" b="1" i="1" smtClean="0">
                        <a:latin typeface="Cambria Math" panose="02040503050406030204" pitchFamily="18" charset="0"/>
                      </a:rPr>
                      <m:t>𝒚</m:t>
                    </m:r>
                  </m:oMath>
                </a14:m>
                <a:r>
                  <a:rPr lang="en-SG" dirty="0">
                    <a:effectLst/>
                    <a:latin typeface="Arial" panose="020B0604020202020204" pitchFamily="34" charset="0"/>
                    <a:cs typeface="Arial" panose="020B0604020202020204" pitchFamily="34" charset="0"/>
                  </a:rPr>
                  <a:t> on </a:t>
                </a:r>
                <a14:m>
                  <m:oMath xmlns:m="http://schemas.openxmlformats.org/officeDocument/2006/math">
                    <m:r>
                      <a:rPr lang="en-US" b="0" i="1" smtClean="0">
                        <a:latin typeface="Cambria Math" panose="02040503050406030204" pitchFamily="18" charset="0"/>
                      </a:rPr>
                      <m:t>𝑊</m:t>
                    </m:r>
                  </m:oMath>
                </a14:m>
                <a:r>
                  <a:rPr lang="en-SG" dirty="0">
                    <a:effectLst/>
                    <a:latin typeface="Arial" panose="020B0604020202020204" pitchFamily="34" charset="0"/>
                    <a:cs typeface="Arial" panose="020B0604020202020204" pitchFamily="34" charset="0"/>
                  </a:rPr>
                  <a:t> </a:t>
                </a:r>
                <a:r>
                  <a:rPr lang="en-SG" dirty="0">
                    <a:effectLst/>
                    <a:latin typeface="Arial" panose="020B0604020202020204" pitchFamily="34" charset="0"/>
                    <a:cs typeface="Arial" panose="020B0604020202020204" pitchFamily="34" charset="0"/>
                    <a:sym typeface="Wingdings" pitchFamily="2" charset="2"/>
                  </a:rPr>
                  <a:t></a:t>
                </a:r>
                <a14:m>
                  <m:oMath xmlns:m="http://schemas.openxmlformats.org/officeDocument/2006/math">
                    <m:d>
                      <m:dPr>
                        <m:begChr m:val="‖"/>
                        <m:endChr m:val="‖"/>
                        <m:ctrlPr>
                          <a:rPr lang="en-US" i="1">
                            <a:latin typeface="Cambria Math" panose="02040503050406030204" pitchFamily="18" charset="0"/>
                          </a:rPr>
                        </m:ctrlPr>
                      </m:dPr>
                      <m:e>
                        <m:r>
                          <a:rPr lang="en-US" b="1" i="1">
                            <a:latin typeface="Cambria Math" panose="02040503050406030204" pitchFamily="18" charset="0"/>
                          </a:rPr>
                          <m:t>𝒛</m:t>
                        </m:r>
                      </m:e>
                    </m:d>
                    <m:r>
                      <a:rPr lang="en-US" b="1"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b="1" i="1">
                            <a:latin typeface="Cambria Math" panose="02040503050406030204" pitchFamily="18" charset="0"/>
                          </a:rPr>
                          <m:t>𝒚</m:t>
                        </m:r>
                        <m:r>
                          <a:rPr lang="en-US" b="1" i="1">
                            <a:latin typeface="Cambria Math" panose="02040503050406030204" pitchFamily="18" charset="0"/>
                          </a:rPr>
                          <m:t>−</m:t>
                        </m:r>
                        <m:acc>
                          <m:accPr>
                            <m:chr m:val="̂"/>
                            <m:ctrlPr>
                              <a:rPr lang="en-US" b="1" i="1">
                                <a:latin typeface="Cambria Math" panose="02040503050406030204" pitchFamily="18" charset="0"/>
                              </a:rPr>
                            </m:ctrlPr>
                          </m:accPr>
                          <m:e>
                            <m:r>
                              <a:rPr lang="en-US" b="1" i="1">
                                <a:latin typeface="Cambria Math" panose="02040503050406030204" pitchFamily="18" charset="0"/>
                              </a:rPr>
                              <m:t>𝒚</m:t>
                            </m:r>
                          </m:e>
                        </m:acc>
                      </m:e>
                    </m:d>
                  </m:oMath>
                </a14:m>
                <a:r>
                  <a:rPr lang="en-SG" dirty="0">
                    <a:effectLst/>
                    <a:latin typeface="Arial" panose="020B0604020202020204" pitchFamily="34" charset="0"/>
                    <a:cs typeface="Arial" panose="020B0604020202020204" pitchFamily="34" charset="0"/>
                  </a:rPr>
                  <a:t> is the minimal distance from </a:t>
                </a:r>
                <a14:m>
                  <m:oMath xmlns:m="http://schemas.openxmlformats.org/officeDocument/2006/math">
                    <m:r>
                      <a:rPr lang="en-US" b="1" i="1" smtClean="0">
                        <a:latin typeface="Cambria Math" panose="02040503050406030204" pitchFamily="18" charset="0"/>
                      </a:rPr>
                      <m:t>𝒚</m:t>
                    </m:r>
                  </m:oMath>
                </a14:m>
                <a:r>
                  <a:rPr lang="en-SG" dirty="0">
                    <a:effectLst/>
                    <a:latin typeface="Arial" panose="020B0604020202020204" pitchFamily="34" charset="0"/>
                    <a:cs typeface="Arial" panose="020B0604020202020204" pitchFamily="34" charset="0"/>
                  </a:rPr>
                  <a:t> to </a:t>
                </a:r>
                <a14:m>
                  <m:oMath xmlns:m="http://schemas.openxmlformats.org/officeDocument/2006/math">
                    <m:r>
                      <a:rPr lang="en-US" i="1">
                        <a:latin typeface="Cambria Math" panose="02040503050406030204" pitchFamily="18" charset="0"/>
                      </a:rPr>
                      <m:t>𝑊</m:t>
                    </m:r>
                  </m:oMath>
                </a14:m>
                <a:r>
                  <a:rPr lang="en-SG" dirty="0">
                    <a:effectLst/>
                    <a:latin typeface="Arial" panose="020B0604020202020204" pitchFamily="34" charset="0"/>
                    <a:cs typeface="Arial" panose="020B0604020202020204" pitchFamily="34" charset="0"/>
                  </a:rPr>
                  <a:t>.</a:t>
                </a:r>
              </a:p>
              <a:p>
                <a:pPr>
                  <a:lnSpc>
                    <a:spcPct val="120000"/>
                  </a:lnSpc>
                </a:pPr>
                <a:r>
                  <a:rPr lang="en-SG" dirty="0">
                    <a:latin typeface="Arial" panose="020B0604020202020204" pitchFamily="34" charset="0"/>
                    <a:cs typeface="Arial" panose="020B0604020202020204" pitchFamily="34" charset="0"/>
                  </a:rPr>
                  <a:t>Think of a linear system: </a:t>
                </a:r>
                <a14:m>
                  <m:oMath xmlns:m="http://schemas.openxmlformats.org/officeDocument/2006/math">
                    <m:r>
                      <a:rPr lang="en-US" b="0" i="1" smtClean="0">
                        <a:latin typeface="Cambria Math" panose="02040503050406030204" pitchFamily="18" charset="0"/>
                      </a:rPr>
                      <m:t>𝐴</m:t>
                    </m:r>
                    <m:r>
                      <a:rPr lang="en-US" b="1" i="1" smtClean="0">
                        <a:latin typeface="Cambria Math" panose="02040503050406030204" pitchFamily="18" charset="0"/>
                      </a:rPr>
                      <m:t>𝒙</m:t>
                    </m:r>
                    <m:r>
                      <a:rPr lang="en-US" b="1" i="1" smtClean="0">
                        <a:latin typeface="Cambria Math" panose="02040503050406030204" pitchFamily="18" charset="0"/>
                      </a:rPr>
                      <m:t>=</m:t>
                    </m:r>
                    <m:r>
                      <a:rPr lang="en-US" b="1" i="1" smtClean="0">
                        <a:latin typeface="Cambria Math" panose="02040503050406030204" pitchFamily="18" charset="0"/>
                      </a:rPr>
                      <m:t>𝒃</m:t>
                    </m:r>
                  </m:oMath>
                </a14:m>
                <a:r>
                  <a:rPr lang="en-SG" dirty="0">
                    <a:effectLst/>
                    <a:latin typeface="Arial" panose="020B0604020202020204" pitchFamily="34" charset="0"/>
                    <a:cs typeface="Arial" panose="020B0604020202020204" pitchFamily="34" charset="0"/>
                  </a:rPr>
                  <a:t>. If </a:t>
                </a:r>
                <a14:m>
                  <m:oMath xmlns:m="http://schemas.openxmlformats.org/officeDocument/2006/math">
                    <m:r>
                      <a:rPr lang="en-US" b="0" i="1" smtClean="0">
                        <a:latin typeface="Cambria Math" panose="02040503050406030204" pitchFamily="18" charset="0"/>
                      </a:rPr>
                      <m:t>𝐴</m:t>
                    </m:r>
                  </m:oMath>
                </a14:m>
                <a:r>
                  <a:rPr lang="en-SG" dirty="0">
                    <a:effectLst/>
                    <a:latin typeface="Arial" panose="020B0604020202020204" pitchFamily="34" charset="0"/>
                    <a:cs typeface="Arial" panose="020B0604020202020204" pitchFamily="34" charset="0"/>
                  </a:rPr>
                  <a:t> span the subspace </a:t>
                </a:r>
                <a14:m>
                  <m:oMath xmlns:m="http://schemas.openxmlformats.org/officeDocument/2006/math">
                    <m:r>
                      <a:rPr lang="en-US" i="1">
                        <a:latin typeface="Cambria Math" panose="02040503050406030204" pitchFamily="18" charset="0"/>
                      </a:rPr>
                      <m:t>𝑊</m:t>
                    </m:r>
                  </m:oMath>
                </a14:m>
                <a:r>
                  <a:rPr lang="en-SG" dirty="0">
                    <a:effectLst/>
                    <a:latin typeface="Arial" panose="020B0604020202020204" pitchFamily="34" charset="0"/>
                    <a:cs typeface="Arial" panose="020B0604020202020204" pitchFamily="34" charset="0"/>
                  </a:rPr>
                  <a:t>, what solutions we can get when </a:t>
                </a:r>
                <a14:m>
                  <m:oMath xmlns:m="http://schemas.openxmlformats.org/officeDocument/2006/math">
                    <m:r>
                      <a:rPr lang="en-US" b="1" i="1">
                        <a:latin typeface="Cambria Math" panose="02040503050406030204" pitchFamily="18" charset="0"/>
                      </a:rPr>
                      <m:t>𝒃</m:t>
                    </m:r>
                  </m:oMath>
                </a14:m>
                <a:r>
                  <a:rPr lang="en-SG" dirty="0">
                    <a:effectLst/>
                    <a:latin typeface="Arial" panose="020B0604020202020204" pitchFamily="34" charset="0"/>
                    <a:cs typeface="Arial" panose="020B0604020202020204" pitchFamily="34" charset="0"/>
                  </a:rPr>
                  <a:t> is on </a:t>
                </a:r>
                <a14:m>
                  <m:oMath xmlns:m="http://schemas.openxmlformats.org/officeDocument/2006/math">
                    <m:r>
                      <a:rPr lang="en-US" i="1">
                        <a:latin typeface="Cambria Math" panose="02040503050406030204" pitchFamily="18" charset="0"/>
                      </a:rPr>
                      <m:t>𝑊</m:t>
                    </m:r>
                  </m:oMath>
                </a14:m>
                <a:r>
                  <a:rPr lang="en-SG" dirty="0">
                    <a:effectLst/>
                    <a:latin typeface="Arial" panose="020B0604020202020204" pitchFamily="34" charset="0"/>
                    <a:cs typeface="Arial" panose="020B0604020202020204" pitchFamily="34" charset="0"/>
                  </a:rPr>
                  <a:t> or not?</a:t>
                </a:r>
              </a:p>
              <a:p>
                <a:pPr>
                  <a:lnSpc>
                    <a:spcPct val="120000"/>
                  </a:lnSpc>
                </a:pPr>
                <a:endParaRPr lang="en-US"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D721B72E-CB49-84BE-6602-E07D2992A4D7}"/>
                  </a:ext>
                </a:extLst>
              </p:cNvPr>
              <p:cNvSpPr>
                <a:spLocks noGrp="1" noRot="1" noChangeAspect="1" noMove="1" noResize="1" noEditPoints="1" noAdjustHandles="1" noChangeArrowheads="1" noChangeShapeType="1" noTextEdit="1"/>
              </p:cNvSpPr>
              <p:nvPr>
                <p:ph idx="1"/>
              </p:nvPr>
            </p:nvSpPr>
            <p:spPr>
              <a:xfrm>
                <a:off x="529726" y="1498294"/>
                <a:ext cx="8691391" cy="5089793"/>
              </a:xfrm>
              <a:blipFill>
                <a:blip r:embed="rId7"/>
                <a:stretch>
                  <a:fillRect l="-437" t="-24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7A597EA-734E-C446-853C-33FAEE941551}"/>
              </a:ext>
            </a:extLst>
          </p:cNvPr>
          <p:cNvSpPr>
            <a:spLocks noGrp="1"/>
          </p:cNvSpPr>
          <p:nvPr>
            <p:ph type="sldNum" sz="quarter" idx="12"/>
          </p:nvPr>
        </p:nvSpPr>
        <p:spPr/>
        <p:txBody>
          <a:bodyPr/>
          <a:lstStyle/>
          <a:p>
            <a:fld id="{753F1077-7B91-4D11-8473-7F9D495CD0E2}" type="slidenum">
              <a:rPr lang="en-SG" smtClean="0"/>
              <a:t>9</a:t>
            </a:fld>
            <a:endParaRPr lang="en-SG"/>
          </a:p>
        </p:txBody>
      </p:sp>
      <p:sp>
        <p:nvSpPr>
          <p:cNvPr id="5" name="Title 1">
            <a:extLst>
              <a:ext uri="{FF2B5EF4-FFF2-40B4-BE49-F238E27FC236}">
                <a16:creationId xmlns:a16="http://schemas.microsoft.com/office/drawing/2014/main" id="{657D01F7-405E-21DD-0CBE-6D2D245D7C04}"/>
              </a:ext>
            </a:extLst>
          </p:cNvPr>
          <p:cNvSpPr>
            <a:spLocks noGrp="1"/>
          </p:cNvSpPr>
          <p:nvPr>
            <p:ph type="title"/>
          </p:nvPr>
        </p:nvSpPr>
        <p:spPr>
          <a:xfrm>
            <a:off x="838200" y="365125"/>
            <a:ext cx="10515600" cy="1325563"/>
          </a:xfrm>
        </p:spPr>
        <p:txBody>
          <a:bodyPr/>
          <a:lstStyle/>
          <a:p>
            <a:r>
              <a:rPr lang="en-US" u="sng" dirty="0">
                <a:solidFill>
                  <a:srgbClr val="FF0000"/>
                </a:solidFill>
              </a:rPr>
              <a:t>Key points – Ch 6: Orthogonal Projection</a:t>
            </a:r>
            <a:endParaRPr lang="en-US" dirty="0"/>
          </a:p>
        </p:txBody>
      </p:sp>
      <p:sp>
        <p:nvSpPr>
          <p:cNvPr id="6" name="TextBox 5">
            <a:extLst>
              <a:ext uri="{FF2B5EF4-FFF2-40B4-BE49-F238E27FC236}">
                <a16:creationId xmlns:a16="http://schemas.microsoft.com/office/drawing/2014/main" id="{946A5D7B-FC4C-C95C-F063-B9A42F682AAE}"/>
              </a:ext>
            </a:extLst>
          </p:cNvPr>
          <p:cNvSpPr txBox="1"/>
          <p:nvPr/>
        </p:nvSpPr>
        <p:spPr>
          <a:xfrm>
            <a:off x="442325" y="365125"/>
            <a:ext cx="6097836" cy="369332"/>
          </a:xfrm>
          <a:prstGeom prst="rect">
            <a:avLst/>
          </a:prstGeom>
          <a:no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Revision</a:t>
            </a:r>
            <a:endParaRPr lang="en-US" dirty="0">
              <a:solidFill>
                <a:srgbClr val="FF0000"/>
              </a:solidFill>
            </a:endParaRPr>
          </a:p>
        </p:txBody>
      </p:sp>
    </p:spTree>
    <p:extLst>
      <p:ext uri="{BB962C8B-B14F-4D97-AF65-F5344CB8AC3E}">
        <p14:creationId xmlns:p14="http://schemas.microsoft.com/office/powerpoint/2010/main" val="38795245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24389</TotalTime>
  <Words>2822</Words>
  <Application>Microsoft Macintosh PowerPoint</Application>
  <PresentationFormat>Widescreen</PresentationFormat>
  <Paragraphs>340</Paragraphs>
  <Slides>24</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Söhne</vt:lpstr>
      <vt:lpstr>Arial</vt:lpstr>
      <vt:lpstr>Calibri</vt:lpstr>
      <vt:lpstr>Calibri Light</vt:lpstr>
      <vt:lpstr>Cambria Math</vt:lpstr>
      <vt:lpstr>Courier New</vt:lpstr>
      <vt:lpstr>Helvetica</vt:lpstr>
      <vt:lpstr>Times New Roman</vt:lpstr>
      <vt:lpstr>Wingdings</vt:lpstr>
      <vt:lpstr>Office Theme</vt:lpstr>
      <vt:lpstr>SC1004 Part 2 </vt:lpstr>
      <vt:lpstr>Quiz 2 and Exam:</vt:lpstr>
      <vt:lpstr>Syllabus for Part 2</vt:lpstr>
      <vt:lpstr>Online Video learning Schedule</vt:lpstr>
      <vt:lpstr>How will we conduct the course?</vt:lpstr>
      <vt:lpstr>References</vt:lpstr>
      <vt:lpstr>PowerPoint Presentation</vt:lpstr>
      <vt:lpstr>Lecture (Week 10)  (Chapter 7.1.1-7.2.1)</vt:lpstr>
      <vt:lpstr>Key points – Ch 6: Orthogonal Projection</vt:lpstr>
      <vt:lpstr>Key points – 7.1.1 Consistency in a System of Equations</vt:lpstr>
      <vt:lpstr>Example of an inconsistent system</vt:lpstr>
      <vt:lpstr>Key points – 7.1.2 The Least Square Problem</vt:lpstr>
      <vt:lpstr>Key points – 7.1.3 Norm Equation (LS Solution)</vt:lpstr>
      <vt:lpstr>Key points – 7.1.3 Find Least Square Solution</vt:lpstr>
      <vt:lpstr>Key points – 7.1.3 Find Least Square Solution(2).</vt:lpstr>
      <vt:lpstr>PowerPoint Presentation</vt:lpstr>
      <vt:lpstr>PowerPoint Presentation</vt:lpstr>
      <vt:lpstr>Example: Visualize Least Square Solutions (infinite)</vt:lpstr>
      <vt:lpstr>Key points – 7.1.4 Projection Matrix</vt:lpstr>
      <vt:lpstr>Key points – 7.1.5 Least Square Solution Using QR Factorization</vt:lpstr>
      <vt:lpstr>Key points – 7.2.1 Applications of Least Square</vt:lpstr>
      <vt:lpstr>Key points – 7.2.1 Applications of Least Square (2)</vt:lpstr>
      <vt:lpstr>End</vt:lpstr>
      <vt:lpstr>Additional notes: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References for Linear Algebra</dc:title>
  <dc:creator>Eng Siong Chng</dc:creator>
  <cp:lastModifiedBy>Guan Cuntai (Prof)</cp:lastModifiedBy>
  <cp:revision>570</cp:revision>
  <cp:lastPrinted>2022-11-04T01:15:13Z</cp:lastPrinted>
  <dcterms:created xsi:type="dcterms:W3CDTF">2020-08-08T17:47:31Z</dcterms:created>
  <dcterms:modified xsi:type="dcterms:W3CDTF">2024-04-01T05:27:46Z</dcterms:modified>
</cp:coreProperties>
</file>